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840" r:id="rId2"/>
    <p:sldId id="1098" r:id="rId3"/>
    <p:sldId id="926" r:id="rId4"/>
    <p:sldId id="371" r:id="rId5"/>
    <p:sldId id="401" r:id="rId6"/>
    <p:sldId id="410" r:id="rId7"/>
    <p:sldId id="893" r:id="rId8"/>
    <p:sldId id="894" r:id="rId9"/>
    <p:sldId id="892" r:id="rId10"/>
    <p:sldId id="888" r:id="rId11"/>
    <p:sldId id="886" r:id="rId12"/>
    <p:sldId id="891" r:id="rId13"/>
    <p:sldId id="901" r:id="rId14"/>
    <p:sldId id="920" r:id="rId15"/>
    <p:sldId id="927" r:id="rId16"/>
    <p:sldId id="928" r:id="rId17"/>
    <p:sldId id="930" r:id="rId18"/>
    <p:sldId id="929" r:id="rId19"/>
    <p:sldId id="922" r:id="rId20"/>
    <p:sldId id="932" r:id="rId21"/>
    <p:sldId id="933" r:id="rId22"/>
    <p:sldId id="431" r:id="rId23"/>
    <p:sldId id="938" r:id="rId24"/>
    <p:sldId id="903" r:id="rId25"/>
    <p:sldId id="935" r:id="rId26"/>
    <p:sldId id="936" r:id="rId27"/>
    <p:sldId id="939" r:id="rId28"/>
    <p:sldId id="919" r:id="rId29"/>
    <p:sldId id="904" r:id="rId30"/>
    <p:sldId id="909" r:id="rId31"/>
    <p:sldId id="1097" r:id="rId32"/>
    <p:sldId id="917" r:id="rId33"/>
    <p:sldId id="931" r:id="rId34"/>
    <p:sldId id="911" r:id="rId35"/>
    <p:sldId id="934" r:id="rId36"/>
    <p:sldId id="924" r:id="rId37"/>
    <p:sldId id="390" r:id="rId38"/>
  </p:sldIdLst>
  <p:sldSz cx="12192000" cy="6858000"/>
  <p:notesSz cx="6858000" cy="9144000"/>
  <p:custDataLst>
    <p:tags r:id="rId4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ul Martin" initials="PM" lastIdx="2" clrIdx="0">
    <p:extLst>
      <p:ext uri="{19B8F6BF-5375-455C-9EA6-DF929625EA0E}">
        <p15:presenceInfo xmlns:p15="http://schemas.microsoft.com/office/powerpoint/2012/main" userId="63d0435f4b2462d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4F9"/>
    <a:srgbClr val="F8F8F8"/>
    <a:srgbClr val="F06716"/>
    <a:srgbClr val="004D77"/>
    <a:srgbClr val="FF99FF"/>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593" autoAdjust="0"/>
    <p:restoredTop sz="80603" autoAdjust="0"/>
  </p:normalViewPr>
  <p:slideViewPr>
    <p:cSldViewPr snapToGrid="0">
      <p:cViewPr varScale="1">
        <p:scale>
          <a:sx n="79" d="100"/>
          <a:sy n="79" d="100"/>
        </p:scale>
        <p:origin x="924" y="78"/>
      </p:cViewPr>
      <p:guideLst/>
    </p:cSldViewPr>
  </p:slideViewPr>
  <p:notesTextViewPr>
    <p:cViewPr>
      <p:scale>
        <a:sx n="100" d="100"/>
        <a:sy n="100" d="100"/>
      </p:scale>
      <p:origin x="0" y="0"/>
    </p:cViewPr>
  </p:notesTextViewPr>
  <p:notesViewPr>
    <p:cSldViewPr snapToGrid="0" showGuides="1">
      <p:cViewPr varScale="1">
        <p:scale>
          <a:sx n="69" d="100"/>
          <a:sy n="69" d="100"/>
        </p:scale>
        <p:origin x="3768"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ags" Target="tags/tag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C80E98-FBEE-4DA6-8313-95D1E752B819}" type="datetimeFigureOut">
              <a:rPr lang="en-CA" smtClean="0"/>
              <a:t>2022-05-02</a:t>
            </a:fld>
            <a:endParaRPr lang="en-C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8A9418-D4C5-4ED9-8A24-7145815518C2}" type="slidenum">
              <a:rPr lang="en-CA" smtClean="0"/>
              <a:t>‹#›</a:t>
            </a:fld>
            <a:endParaRPr lang="en-CA" dirty="0"/>
          </a:p>
        </p:txBody>
      </p:sp>
    </p:spTree>
    <p:extLst>
      <p:ext uri="{BB962C8B-B14F-4D97-AF65-F5344CB8AC3E}">
        <p14:creationId xmlns:p14="http://schemas.microsoft.com/office/powerpoint/2010/main" val="1167143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www.philanthropyroundtable.org/almanac/medicine_and_health/1913_american_cancer_society"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ncbi.nlm.nih.gov/pmc/articles/PMC3178858/"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vox.com/energy-and-environment/21419505/oil-gas-price-plastics-peak-climate-change"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1</a:t>
            </a:fld>
            <a:endParaRPr lang="en-CA" dirty="0"/>
          </a:p>
        </p:txBody>
      </p:sp>
    </p:spTree>
    <p:extLst>
      <p:ext uri="{BB962C8B-B14F-4D97-AF65-F5344CB8AC3E}">
        <p14:creationId xmlns:p14="http://schemas.microsoft.com/office/powerpoint/2010/main" val="20284095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10</a:t>
            </a:fld>
            <a:endParaRPr lang="en-CA" dirty="0"/>
          </a:p>
        </p:txBody>
      </p:sp>
    </p:spTree>
    <p:extLst>
      <p:ext uri="{BB962C8B-B14F-4D97-AF65-F5344CB8AC3E}">
        <p14:creationId xmlns:p14="http://schemas.microsoft.com/office/powerpoint/2010/main" val="2057823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11</a:t>
            </a:fld>
            <a:endParaRPr lang="en-CA" dirty="0"/>
          </a:p>
        </p:txBody>
      </p:sp>
    </p:spTree>
    <p:extLst>
      <p:ext uri="{BB962C8B-B14F-4D97-AF65-F5344CB8AC3E}">
        <p14:creationId xmlns:p14="http://schemas.microsoft.com/office/powerpoint/2010/main" val="1025956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12</a:t>
            </a:fld>
            <a:endParaRPr lang="en-CA" dirty="0"/>
          </a:p>
        </p:txBody>
      </p:sp>
    </p:spTree>
    <p:extLst>
      <p:ext uri="{BB962C8B-B14F-4D97-AF65-F5344CB8AC3E}">
        <p14:creationId xmlns:p14="http://schemas.microsoft.com/office/powerpoint/2010/main" val="2223690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a:p>
            <a:pPr marL="171450" indent="-171450">
              <a:buFont typeface="Arial" panose="020B0604020202020204" pitchFamily="34" charset="0"/>
              <a:buChar char="•"/>
            </a:pPr>
            <a:r>
              <a:rPr lang="en-CA" dirty="0"/>
              <a:t>On one side are the ideologies that shape how we understand the problem. </a:t>
            </a:r>
          </a:p>
          <a:p>
            <a:pPr marL="628650" lvl="1" indent="-171450">
              <a:buFont typeface="Arial" panose="020B0604020202020204" pitchFamily="34" charset="0"/>
              <a:buChar char="•"/>
            </a:pPr>
            <a:r>
              <a:rPr lang="en-CA" dirty="0"/>
              <a:t>The poor are lazy. </a:t>
            </a:r>
          </a:p>
          <a:p>
            <a:pPr marL="628650" lvl="1" indent="-171450">
              <a:buFont typeface="Arial" panose="020B0604020202020204" pitchFamily="34" charset="0"/>
              <a:buChar char="•"/>
            </a:pPr>
            <a:r>
              <a:rPr lang="en-CA" dirty="0"/>
              <a:t>Women are less valuable than men.</a:t>
            </a:r>
          </a:p>
          <a:p>
            <a:pPr marL="628650" lvl="1" indent="-171450">
              <a:buFont typeface="Arial" panose="020B0604020202020204" pitchFamily="34" charset="0"/>
              <a:buChar char="•"/>
            </a:pPr>
            <a:r>
              <a:rPr lang="en-CA" dirty="0"/>
              <a:t>The unemployed don’t really want a job. </a:t>
            </a:r>
          </a:p>
          <a:p>
            <a:pPr marL="171450" indent="-171450">
              <a:buFont typeface="Arial" panose="020B0604020202020204" pitchFamily="34" charset="0"/>
              <a:buChar char="•"/>
            </a:pPr>
            <a:r>
              <a:rPr lang="en-CA" dirty="0"/>
              <a:t>On the other side are the social institutions that structure or maintain these beliefs.</a:t>
            </a:r>
          </a:p>
          <a:p>
            <a:pPr marL="628650" lvl="1" indent="-171450">
              <a:buFont typeface="Arial" panose="020B0604020202020204" pitchFamily="34" charset="0"/>
              <a:buChar char="•"/>
            </a:pPr>
            <a:r>
              <a:rPr lang="en-CA" dirty="0"/>
              <a:t>The media</a:t>
            </a:r>
          </a:p>
          <a:p>
            <a:pPr marL="628650" lvl="1" indent="-171450">
              <a:buFont typeface="Arial" panose="020B0604020202020204" pitchFamily="34" charset="0"/>
              <a:buChar char="•"/>
            </a:pPr>
            <a:r>
              <a:rPr lang="en-CA" dirty="0"/>
              <a:t>Education systems</a:t>
            </a:r>
          </a:p>
          <a:p>
            <a:pPr marL="628650" lvl="1" indent="-171450">
              <a:buFont typeface="Arial" panose="020B0604020202020204" pitchFamily="34" charset="0"/>
              <a:buChar char="•"/>
            </a:pPr>
            <a:r>
              <a:rPr lang="en-CA" dirty="0"/>
              <a:t>The government</a:t>
            </a:r>
          </a:p>
          <a:p>
            <a:pPr marL="628650" lvl="1" indent="-171450">
              <a:buFont typeface="Arial" panose="020B0604020202020204" pitchFamily="34" charset="0"/>
              <a:buChar char="•"/>
            </a:pPr>
            <a:r>
              <a:rPr lang="en-CA" dirty="0"/>
              <a:t>The economy</a:t>
            </a:r>
          </a:p>
          <a:p>
            <a:pPr marL="171450" indent="-171450">
              <a:buFont typeface="Arial" panose="020B0604020202020204" pitchFamily="34" charset="0"/>
              <a:buChar char="•"/>
            </a:pPr>
            <a:r>
              <a:rPr lang="en-CA" dirty="0"/>
              <a:t>At the bottom of the triangle is the individual &amp; Communities Experiences.</a:t>
            </a:r>
          </a:p>
          <a:p>
            <a:pPr marL="171450" indent="-171450">
              <a:buFont typeface="Arial" panose="020B0604020202020204" pitchFamily="34" charset="0"/>
              <a:buChar char="•"/>
            </a:pPr>
            <a:r>
              <a:rPr lang="en-CA" dirty="0"/>
              <a:t> This is what we see, hear, or experience.</a:t>
            </a:r>
          </a:p>
          <a:p>
            <a:pPr marL="628650" lvl="1" indent="-171450">
              <a:buFont typeface="Arial" panose="020B0604020202020204" pitchFamily="34" charset="0"/>
              <a:buChar char="•"/>
            </a:pPr>
            <a:r>
              <a:rPr lang="en-CA" dirty="0"/>
              <a:t>A woman losing her job.</a:t>
            </a:r>
          </a:p>
          <a:p>
            <a:pPr marL="628650" lvl="1" indent="-171450">
              <a:buFont typeface="Arial" panose="020B0604020202020204" pitchFamily="34" charset="0"/>
              <a:buChar char="•"/>
            </a:pPr>
            <a:r>
              <a:rPr lang="en-CA" dirty="0"/>
              <a:t>A neighbour beating his wife. </a:t>
            </a:r>
          </a:p>
          <a:p>
            <a:pPr marL="628650" lvl="1" indent="-171450">
              <a:buFont typeface="Arial" panose="020B0604020202020204" pitchFamily="34" charset="0"/>
              <a:buChar char="•"/>
            </a:pPr>
            <a:r>
              <a:rPr lang="en-CA" dirty="0"/>
              <a:t>A homeless man on the street. </a:t>
            </a:r>
          </a:p>
          <a:p>
            <a:pPr marL="457200" lvl="1" indent="0">
              <a:buFont typeface="Arial" panose="020B0604020202020204" pitchFamily="34" charset="0"/>
              <a:buNone/>
            </a:pPr>
            <a:endParaRPr lang="en-CA" dirty="0"/>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13</a:t>
            </a:fld>
            <a:endParaRPr lang="en-CA" dirty="0"/>
          </a:p>
        </p:txBody>
      </p:sp>
    </p:spTree>
    <p:extLst>
      <p:ext uri="{BB962C8B-B14F-4D97-AF65-F5344CB8AC3E}">
        <p14:creationId xmlns:p14="http://schemas.microsoft.com/office/powerpoint/2010/main" val="474471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dirty="0">
                <a:solidFill>
                  <a:schemeClr val="bg1"/>
                </a:solidFill>
                <a:effectLst/>
                <a:latin typeface="Alégre Sans" panose="02060606060101040101" pitchFamily="18" charset="0"/>
              </a:rPr>
              <a:t>THE PERENNIAL PROBLEM OF PLASTIC!</a:t>
            </a:r>
          </a:p>
          <a:p>
            <a:pPr algn="l">
              <a:buFont typeface="+mj-lt"/>
              <a:buNone/>
            </a:pPr>
            <a:r>
              <a:rPr lang="en-US" b="0" i="0" dirty="0">
                <a:solidFill>
                  <a:srgbClr val="261D46"/>
                </a:solidFill>
                <a:effectLst/>
                <a:latin typeface="Calibri" panose="020F0502020204030204" pitchFamily="34" charset="0"/>
              </a:rPr>
              <a:t>What are the issues surrounding the problem?</a:t>
            </a:r>
          </a:p>
          <a:p>
            <a:pPr algn="l">
              <a:buFont typeface="+mj-lt"/>
              <a:buNone/>
            </a:pPr>
            <a:endParaRPr lang="en-US" b="0" i="0" dirty="0">
              <a:solidFill>
                <a:srgbClr val="261D46"/>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C18A9418-D4C5-4ED9-8A24-7145815518C2}" type="slidenum">
              <a:rPr lang="en-CA" smtClean="0"/>
              <a:t>14</a:t>
            </a:fld>
            <a:endParaRPr lang="en-CA" dirty="0"/>
          </a:p>
        </p:txBody>
      </p:sp>
    </p:spTree>
    <p:extLst>
      <p:ext uri="{BB962C8B-B14F-4D97-AF65-F5344CB8AC3E}">
        <p14:creationId xmlns:p14="http://schemas.microsoft.com/office/powerpoint/2010/main" val="2022904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The Story of Plastic</a:t>
            </a:r>
          </a:p>
          <a:p>
            <a:pPr marL="171450" indent="-171450">
              <a:buFont typeface="Arial" panose="020B0604020202020204" pitchFamily="34" charset="0"/>
              <a:buChar char="•"/>
            </a:pPr>
            <a:r>
              <a:rPr lang="en-CA" dirty="0"/>
              <a:t>https://www.storyofstuff.org/movies/story-of-plastic-animation/</a:t>
            </a:r>
          </a:p>
          <a:p>
            <a:pPr marL="171450" indent="-171450">
              <a:buFont typeface="Arial" panose="020B0604020202020204" pitchFamily="34" charset="0"/>
              <a:buChar char="•"/>
            </a:pPr>
            <a:endParaRPr lang="en-CA" dirty="0"/>
          </a:p>
          <a:p>
            <a:pPr marL="171450" indent="-171450">
              <a:buFont typeface="Arial" panose="020B0604020202020204" pitchFamily="34" charset="0"/>
              <a:buChar char="•"/>
            </a:pPr>
            <a:r>
              <a:rPr lang="en-US" b="0" i="0" dirty="0">
                <a:solidFill>
                  <a:srgbClr val="212529"/>
                </a:solidFill>
                <a:effectLst/>
                <a:latin typeface="Calibri" panose="020F0502020204030204" pitchFamily="34" charset="0"/>
              </a:rPr>
              <a:t>The Story of Plastic (animated short) pulls back the curtain on the plastic pollution headlines, revealing the true causes and consequences of the global plastics crisis. This animated short is a companion piece to The Story of Plastic (documentary), which premiered in April of 2020.</a:t>
            </a:r>
          </a:p>
          <a:p>
            <a:pPr marL="0" indent="0">
              <a:buFont typeface="Arial" panose="020B0604020202020204" pitchFamily="34" charset="0"/>
              <a:buNone/>
            </a:pPr>
            <a:r>
              <a:rPr lang="en-US" b="0" i="0" dirty="0">
                <a:solidFill>
                  <a:srgbClr val="212529"/>
                </a:solidFill>
                <a:effectLst/>
                <a:latin typeface="Calibri" panose="020F0502020204030204" pitchFamily="34" charset="0"/>
              </a:rPr>
              <a:t>ANNOTATED SCRIPT</a:t>
            </a:r>
          </a:p>
          <a:p>
            <a:pPr marL="171450" indent="-171450">
              <a:buFont typeface="Arial" panose="020B0604020202020204" pitchFamily="34" charset="0"/>
              <a:buChar char="•"/>
            </a:pPr>
            <a:r>
              <a:rPr lang="en-CA" dirty="0"/>
              <a:t>https://www.storyofstuff.org/wp-content/uploads/2021/04/SoSP.Movies.SOP_short.Script.pdf</a:t>
            </a:r>
          </a:p>
        </p:txBody>
      </p:sp>
      <p:sp>
        <p:nvSpPr>
          <p:cNvPr id="4" name="Slide Number Placeholder 3"/>
          <p:cNvSpPr>
            <a:spLocks noGrp="1"/>
          </p:cNvSpPr>
          <p:nvPr>
            <p:ph type="sldNum" sz="quarter" idx="5"/>
          </p:nvPr>
        </p:nvSpPr>
        <p:spPr/>
        <p:txBody>
          <a:bodyPr/>
          <a:lstStyle/>
          <a:p>
            <a:fld id="{C18A9418-D4C5-4ED9-8A24-7145815518C2}" type="slidenum">
              <a:rPr lang="en-CA" smtClean="0"/>
              <a:t>15</a:t>
            </a:fld>
            <a:endParaRPr lang="en-CA" dirty="0"/>
          </a:p>
        </p:txBody>
      </p:sp>
    </p:spTree>
    <p:extLst>
      <p:ext uri="{BB962C8B-B14F-4D97-AF65-F5344CB8AC3E}">
        <p14:creationId xmlns:p14="http://schemas.microsoft.com/office/powerpoint/2010/main" val="31146439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Calibri" panose="020F0502020204030204" pitchFamily="34" charset="0"/>
              </a:rPr>
              <a:t>The Great Pacific Garbage Patch Is Not What You Think It Is | The Swim</a:t>
            </a:r>
          </a:p>
          <a:p>
            <a:pPr algn="l"/>
            <a:endParaRPr lang="en-US" b="0" i="0" dirty="0">
              <a:effectLst/>
              <a:latin typeface="Calibri" panose="020F0502020204030204" pitchFamily="34" charset="0"/>
            </a:endParaRPr>
          </a:p>
          <a:p>
            <a:pPr algn="l"/>
            <a:r>
              <a:rPr lang="en-US" b="0" i="0" dirty="0">
                <a:effectLst/>
                <a:latin typeface="Calibri" panose="020F0502020204030204" pitchFamily="34" charset="0"/>
              </a:rPr>
              <a:t>https://youtu.be/6HBtl4sHTqU</a:t>
            </a:r>
          </a:p>
        </p:txBody>
      </p:sp>
      <p:sp>
        <p:nvSpPr>
          <p:cNvPr id="4" name="Slide Number Placeholder 3"/>
          <p:cNvSpPr>
            <a:spLocks noGrp="1"/>
          </p:cNvSpPr>
          <p:nvPr>
            <p:ph type="sldNum" sz="quarter" idx="5"/>
          </p:nvPr>
        </p:nvSpPr>
        <p:spPr/>
        <p:txBody>
          <a:bodyPr/>
          <a:lstStyle/>
          <a:p>
            <a:fld id="{C18A9418-D4C5-4ED9-8A24-7145815518C2}" type="slidenum">
              <a:rPr lang="en-CA" smtClean="0"/>
              <a:t>16</a:t>
            </a:fld>
            <a:endParaRPr lang="en-CA" dirty="0"/>
          </a:p>
        </p:txBody>
      </p:sp>
    </p:spTree>
    <p:extLst>
      <p:ext uri="{BB962C8B-B14F-4D97-AF65-F5344CB8AC3E}">
        <p14:creationId xmlns:p14="http://schemas.microsoft.com/office/powerpoint/2010/main" val="37665764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0" i="0" dirty="0">
                <a:solidFill>
                  <a:srgbClr val="261D46"/>
                </a:solidFill>
                <a:effectLst/>
                <a:latin typeface="Calibri" panose="020F0502020204030204" pitchFamily="34" charset="0"/>
              </a:rPr>
              <a:t>https://www.ctvnews.ca/climate-and-environment/canada-banning-plastic-bags-straws-cutlery-and-other-single-use-items-by-the-end-of-2021-1.5135968</a:t>
            </a:r>
          </a:p>
          <a:p>
            <a:pPr algn="l">
              <a:buFont typeface="+mj-lt"/>
              <a:buNone/>
            </a:pPr>
            <a:endParaRPr lang="en-US" b="0" i="0" dirty="0">
              <a:solidFill>
                <a:srgbClr val="261D46"/>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C18A9418-D4C5-4ED9-8A24-7145815518C2}" type="slidenum">
              <a:rPr lang="en-CA" smtClean="0"/>
              <a:t>17</a:t>
            </a:fld>
            <a:endParaRPr lang="en-CA" dirty="0"/>
          </a:p>
        </p:txBody>
      </p:sp>
    </p:spTree>
    <p:extLst>
      <p:ext uri="{BB962C8B-B14F-4D97-AF65-F5344CB8AC3E}">
        <p14:creationId xmlns:p14="http://schemas.microsoft.com/office/powerpoint/2010/main" val="25217504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Calibri" panose="020F0502020204030204" pitchFamily="34" charset="0"/>
              </a:rPr>
              <a:t>Ottawa unveils single-use plastic ban despite increased use during pandemic</a:t>
            </a:r>
          </a:p>
          <a:p>
            <a:pPr marL="171450" indent="-171450" algn="l">
              <a:buFont typeface="Arial" panose="020B0604020202020204" pitchFamily="34" charset="0"/>
              <a:buChar char="•"/>
            </a:pPr>
            <a:r>
              <a:rPr lang="en-US" b="0" i="0" dirty="0">
                <a:effectLst/>
                <a:latin typeface="Calibri" panose="020F0502020204030204" pitchFamily="34" charset="0"/>
              </a:rPr>
              <a:t>https://youtu.be/lCmO3MKzOFM</a:t>
            </a:r>
          </a:p>
        </p:txBody>
      </p:sp>
      <p:sp>
        <p:nvSpPr>
          <p:cNvPr id="4" name="Slide Number Placeholder 3"/>
          <p:cNvSpPr>
            <a:spLocks noGrp="1"/>
          </p:cNvSpPr>
          <p:nvPr>
            <p:ph type="sldNum" sz="quarter" idx="5"/>
          </p:nvPr>
        </p:nvSpPr>
        <p:spPr/>
        <p:txBody>
          <a:bodyPr/>
          <a:lstStyle/>
          <a:p>
            <a:fld id="{C18A9418-D4C5-4ED9-8A24-7145815518C2}" type="slidenum">
              <a:rPr lang="en-CA" smtClean="0"/>
              <a:t>18</a:t>
            </a:fld>
            <a:endParaRPr lang="en-CA" dirty="0"/>
          </a:p>
        </p:txBody>
      </p:sp>
    </p:spTree>
    <p:extLst>
      <p:ext uri="{BB962C8B-B14F-4D97-AF65-F5344CB8AC3E}">
        <p14:creationId xmlns:p14="http://schemas.microsoft.com/office/powerpoint/2010/main" val="18635284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0" i="0" dirty="0">
                <a:solidFill>
                  <a:srgbClr val="303030"/>
                </a:solidFill>
                <a:effectLst/>
                <a:latin typeface="Calibri" panose="020F0502020204030204" pitchFamily="34" charset="0"/>
              </a:rPr>
              <a:t>CANADA 2022 PLASTIC BAN </a:t>
            </a:r>
          </a:p>
          <a:p>
            <a:pPr algn="l">
              <a:buFont typeface="+mj-lt"/>
              <a:buNone/>
            </a:pPr>
            <a:endParaRPr lang="en-US" b="0" i="0" dirty="0">
              <a:solidFill>
                <a:srgbClr val="303030"/>
              </a:solidFill>
              <a:effectLst/>
              <a:latin typeface="Calibri" panose="020F0502020204030204" pitchFamily="34" charset="0"/>
            </a:endParaRPr>
          </a:p>
          <a:p>
            <a:pPr algn="l">
              <a:buFont typeface="+mj-lt"/>
              <a:buNone/>
            </a:pPr>
            <a:r>
              <a:rPr lang="en-US" b="0" i="0" dirty="0">
                <a:solidFill>
                  <a:srgbClr val="303030"/>
                </a:solidFill>
                <a:effectLst/>
                <a:latin typeface="Calibri" panose="020F0502020204030204" pitchFamily="34" charset="0"/>
              </a:rPr>
              <a:t>To Be Banned:</a:t>
            </a:r>
            <a:br>
              <a:rPr lang="en-US" dirty="0"/>
            </a:br>
            <a:r>
              <a:rPr lang="en-US" b="0" i="0" dirty="0">
                <a:solidFill>
                  <a:srgbClr val="303030"/>
                </a:solidFill>
                <a:effectLst/>
                <a:latin typeface="Calibri" panose="020F0502020204030204" pitchFamily="34" charset="0"/>
              </a:rPr>
              <a:t>– Checkout bags</a:t>
            </a:r>
            <a:br>
              <a:rPr lang="en-US" dirty="0"/>
            </a:br>
            <a:r>
              <a:rPr lang="en-US" b="0" i="0" dirty="0">
                <a:solidFill>
                  <a:srgbClr val="303030"/>
                </a:solidFill>
                <a:effectLst/>
                <a:latin typeface="Calibri" panose="020F0502020204030204" pitchFamily="34" charset="0"/>
              </a:rPr>
              <a:t>– Stir sticks</a:t>
            </a:r>
            <a:br>
              <a:rPr lang="en-US" dirty="0"/>
            </a:br>
            <a:r>
              <a:rPr lang="en-US" b="0" i="0" dirty="0">
                <a:solidFill>
                  <a:srgbClr val="303030"/>
                </a:solidFill>
                <a:effectLst/>
                <a:latin typeface="Calibri" panose="020F0502020204030204" pitchFamily="34" charset="0"/>
              </a:rPr>
              <a:t>– Beverage six-pack rings</a:t>
            </a:r>
            <a:br>
              <a:rPr lang="en-US" dirty="0"/>
            </a:br>
            <a:r>
              <a:rPr lang="en-US" b="0" i="0" dirty="0">
                <a:solidFill>
                  <a:srgbClr val="303030"/>
                </a:solidFill>
                <a:effectLst/>
                <a:latin typeface="Calibri" panose="020F0502020204030204" pitchFamily="34" charset="0"/>
              </a:rPr>
              <a:t>– Cutlery</a:t>
            </a:r>
            <a:br>
              <a:rPr lang="en-US" dirty="0"/>
            </a:br>
            <a:r>
              <a:rPr lang="en-US" b="0" i="0" dirty="0">
                <a:solidFill>
                  <a:srgbClr val="303030"/>
                </a:solidFill>
                <a:effectLst/>
                <a:latin typeface="Calibri" panose="020F0502020204030204" pitchFamily="34" charset="0"/>
              </a:rPr>
              <a:t>– Straws</a:t>
            </a:r>
            <a:br>
              <a:rPr lang="en-US" dirty="0"/>
            </a:br>
            <a:r>
              <a:rPr lang="en-US" b="0" i="0" dirty="0">
                <a:solidFill>
                  <a:srgbClr val="303030"/>
                </a:solidFill>
                <a:effectLst/>
                <a:latin typeface="Calibri" panose="020F0502020204030204" pitchFamily="34" charset="0"/>
              </a:rPr>
              <a:t>– Food packaging made from plastics that are difficult to recycle</a:t>
            </a:r>
          </a:p>
          <a:p>
            <a:pPr algn="l">
              <a:buFont typeface="+mj-lt"/>
              <a:buNone/>
            </a:pPr>
            <a:endParaRPr lang="en-US" b="0" i="0" dirty="0">
              <a:solidFill>
                <a:srgbClr val="303030"/>
              </a:solidFill>
              <a:effectLst/>
              <a:latin typeface="Calibri" panose="020F0502020204030204" pitchFamily="34" charset="0"/>
            </a:endParaRPr>
          </a:p>
          <a:p>
            <a:pPr algn="l">
              <a:buFont typeface="+mj-lt"/>
              <a:buNone/>
            </a:pPr>
            <a:r>
              <a:rPr lang="en-US" b="0" i="0" dirty="0">
                <a:solidFill>
                  <a:srgbClr val="303030"/>
                </a:solidFill>
                <a:effectLst/>
                <a:latin typeface="Calibri" panose="020F0502020204030204" pitchFamily="34" charset="0"/>
              </a:rPr>
              <a:t>The below list is not covered yet:</a:t>
            </a:r>
            <a:br>
              <a:rPr lang="en-US" dirty="0"/>
            </a:br>
            <a:r>
              <a:rPr lang="en-US" b="0" i="0" dirty="0">
                <a:solidFill>
                  <a:srgbClr val="303030"/>
                </a:solidFill>
                <a:effectLst/>
                <a:latin typeface="Calibri" panose="020F0502020204030204" pitchFamily="34" charset="0"/>
              </a:rPr>
              <a:t>– Garbage bags</a:t>
            </a:r>
            <a:br>
              <a:rPr lang="en-US" dirty="0"/>
            </a:br>
            <a:r>
              <a:rPr lang="en-US" b="0" i="0" dirty="0">
                <a:solidFill>
                  <a:srgbClr val="303030"/>
                </a:solidFill>
                <a:effectLst/>
                <a:latin typeface="Calibri" panose="020F0502020204030204" pitchFamily="34" charset="0"/>
              </a:rPr>
              <a:t>– Milk bags</a:t>
            </a:r>
            <a:br>
              <a:rPr lang="en-US" dirty="0"/>
            </a:br>
            <a:r>
              <a:rPr lang="en-US" b="0" i="0" dirty="0">
                <a:solidFill>
                  <a:srgbClr val="303030"/>
                </a:solidFill>
                <a:effectLst/>
                <a:latin typeface="Calibri" panose="020F0502020204030204" pitchFamily="34" charset="0"/>
              </a:rPr>
              <a:t>– Snack food wrappers</a:t>
            </a:r>
            <a:br>
              <a:rPr lang="en-US" dirty="0"/>
            </a:br>
            <a:r>
              <a:rPr lang="en-US" b="0" i="0" dirty="0">
                <a:solidFill>
                  <a:srgbClr val="303030"/>
                </a:solidFill>
                <a:effectLst/>
                <a:latin typeface="Calibri" panose="020F0502020204030204" pitchFamily="34" charset="0"/>
              </a:rPr>
              <a:t>– Disposable personal care items and their packaging</a:t>
            </a:r>
            <a:br>
              <a:rPr lang="en-US" dirty="0"/>
            </a:br>
            <a:r>
              <a:rPr lang="en-US" b="0" i="0" dirty="0">
                <a:solidFill>
                  <a:srgbClr val="303030"/>
                </a:solidFill>
                <a:effectLst/>
                <a:latin typeface="Calibri" panose="020F0502020204030204" pitchFamily="34" charset="0"/>
              </a:rPr>
              <a:t>– Beverage containers and lids</a:t>
            </a:r>
            <a:br>
              <a:rPr lang="en-US" dirty="0"/>
            </a:br>
            <a:r>
              <a:rPr lang="en-US" b="0" i="0" dirty="0">
                <a:solidFill>
                  <a:srgbClr val="303030"/>
                </a:solidFill>
                <a:effectLst/>
                <a:latin typeface="Calibri" panose="020F0502020204030204" pitchFamily="34" charset="0"/>
              </a:rPr>
              <a:t>– Contact lenses and packaging</a:t>
            </a:r>
            <a:br>
              <a:rPr lang="en-US" dirty="0"/>
            </a:br>
            <a:r>
              <a:rPr lang="en-US" b="0" i="0" dirty="0">
                <a:solidFill>
                  <a:srgbClr val="303030"/>
                </a:solidFill>
                <a:effectLst/>
                <a:latin typeface="Calibri" panose="020F0502020204030204" pitchFamily="34" charset="0"/>
              </a:rPr>
              <a:t>– Cigarette filters</a:t>
            </a:r>
            <a:br>
              <a:rPr lang="en-US" dirty="0"/>
            </a:br>
            <a:r>
              <a:rPr lang="en-US" b="0" i="0" dirty="0">
                <a:solidFill>
                  <a:srgbClr val="303030"/>
                </a:solidFill>
                <a:effectLst/>
                <a:latin typeface="Calibri" panose="020F0502020204030204" pitchFamily="34" charset="0"/>
              </a:rPr>
              <a:t>– Items used in medical facilities</a:t>
            </a:r>
            <a:br>
              <a:rPr lang="en-US" dirty="0"/>
            </a:br>
            <a:r>
              <a:rPr lang="en-US" b="0" i="0" dirty="0">
                <a:solidFill>
                  <a:srgbClr val="303030"/>
                </a:solidFill>
                <a:effectLst/>
                <a:latin typeface="Calibri" panose="020F0502020204030204" pitchFamily="34" charset="0"/>
              </a:rPr>
              <a:t>– Personal protective equipment</a:t>
            </a:r>
            <a:endParaRPr lang="en-US" b="0" i="0" dirty="0">
              <a:solidFill>
                <a:srgbClr val="261D46"/>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C18A9418-D4C5-4ED9-8A24-7145815518C2}" type="slidenum">
              <a:rPr lang="en-CA" smtClean="0"/>
              <a:t>19</a:t>
            </a:fld>
            <a:endParaRPr lang="en-CA" dirty="0"/>
          </a:p>
        </p:txBody>
      </p:sp>
    </p:spTree>
    <p:extLst>
      <p:ext uri="{BB962C8B-B14F-4D97-AF65-F5344CB8AC3E}">
        <p14:creationId xmlns:p14="http://schemas.microsoft.com/office/powerpoint/2010/main" val="2754854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430213"/>
            <a:ext cx="7304088" cy="4108450"/>
          </a:xfrm>
        </p:spPr>
      </p:sp>
      <p:sp>
        <p:nvSpPr>
          <p:cNvPr id="3" name="Notes Placeholder 2"/>
          <p:cNvSpPr>
            <a:spLocks noGrp="1"/>
          </p:cNvSpPr>
          <p:nvPr>
            <p:ph type="body" idx="1"/>
          </p:nvPr>
        </p:nvSpPr>
        <p:spPr/>
        <p:txBody>
          <a:bodyPr/>
          <a:lstStyle/>
          <a:p>
            <a:pPr algn="l"/>
            <a:r>
              <a:rPr lang="en-US" b="0" i="0" dirty="0">
                <a:effectLst/>
                <a:latin typeface="Calibri" panose="020F0502020204030204" pitchFamily="34" charset="0"/>
              </a:rPr>
              <a:t>Acknowledgement of Traditional Lands</a:t>
            </a:r>
          </a:p>
          <a:p>
            <a:pPr marL="241653" indent="-241653">
              <a:buFont typeface="Arial" panose="020B0604020202020204" pitchFamily="34" charset="0"/>
              <a:buChar char="•"/>
            </a:pPr>
            <a:r>
              <a:rPr lang="en-US" b="0" i="0" dirty="0">
                <a:effectLst/>
                <a:latin typeface="Calibri" panose="020F0502020204030204" pitchFamily="34" charset="0"/>
              </a:rPr>
              <a:t>Centennial is proud to be a part of a rich history of education in this province and in this city. </a:t>
            </a:r>
          </a:p>
          <a:p>
            <a:pPr marL="241653" indent="-241653">
              <a:buFont typeface="Arial" panose="020B0604020202020204" pitchFamily="34" charset="0"/>
              <a:buChar char="•"/>
            </a:pPr>
            <a:endParaRPr lang="en-US" b="0" i="0" dirty="0">
              <a:effectLst/>
              <a:latin typeface="Calibri" panose="020F0502020204030204" pitchFamily="34" charset="0"/>
            </a:endParaRPr>
          </a:p>
          <a:p>
            <a:pPr marL="241653" indent="-241653">
              <a:buFont typeface="Arial" panose="020B0604020202020204" pitchFamily="34" charset="0"/>
              <a:buChar char="•"/>
            </a:pPr>
            <a:r>
              <a:rPr lang="en-US" b="0" i="0" dirty="0">
                <a:effectLst/>
                <a:latin typeface="Calibri" panose="020F0502020204030204" pitchFamily="34" charset="0"/>
              </a:rPr>
              <a:t>We acknowledge that we are on the treaty lands and territory of the Mississauga’s of the Credit First Nation</a:t>
            </a:r>
            <a:br>
              <a:rPr lang="en-US" b="0" i="0" dirty="0">
                <a:effectLst/>
                <a:latin typeface="Calibri" panose="020F0502020204030204" pitchFamily="34" charset="0"/>
              </a:rPr>
            </a:br>
            <a:r>
              <a:rPr lang="en-US" b="0" i="0" dirty="0">
                <a:effectLst/>
                <a:latin typeface="Calibri" panose="020F0502020204030204" pitchFamily="34" charset="0"/>
              </a:rPr>
              <a:t>and pay tribute to their legacy and the legacy of all First Peoples of Canada, as we strengthen ties with</a:t>
            </a:r>
            <a:br>
              <a:rPr lang="en-US" b="0" i="0" dirty="0">
                <a:effectLst/>
                <a:latin typeface="Calibri" panose="020F0502020204030204" pitchFamily="34" charset="0"/>
              </a:rPr>
            </a:br>
            <a:r>
              <a:rPr lang="en-US" b="0" i="0" dirty="0">
                <a:effectLst/>
                <a:latin typeface="Calibri" panose="020F0502020204030204" pitchFamily="34" charset="0"/>
              </a:rPr>
              <a:t>the communities we serve and build the future through learning and through our graduates. </a:t>
            </a:r>
          </a:p>
          <a:p>
            <a:pPr marL="241653" indent="-241653">
              <a:buFont typeface="Arial" panose="020B0604020202020204" pitchFamily="34" charset="0"/>
              <a:buChar char="•"/>
            </a:pPr>
            <a:endParaRPr lang="en-US" b="0" i="0" dirty="0">
              <a:effectLst/>
              <a:latin typeface="Calibri" panose="020F0502020204030204" pitchFamily="34" charset="0"/>
            </a:endParaRPr>
          </a:p>
          <a:p>
            <a:pPr marL="241653" indent="-241653">
              <a:buFont typeface="Arial" panose="020B0604020202020204" pitchFamily="34" charset="0"/>
              <a:buChar char="•"/>
            </a:pPr>
            <a:r>
              <a:rPr lang="en-US" b="0" i="0" dirty="0">
                <a:effectLst/>
                <a:latin typeface="Calibri" panose="020F0502020204030204" pitchFamily="34" charset="0"/>
              </a:rPr>
              <a:t>Today the traditional meeting place of Toronto is still home to many Indigenous People from across Turtle Island and</a:t>
            </a:r>
            <a:br>
              <a:rPr lang="en-US" b="0" i="0" dirty="0">
                <a:effectLst/>
                <a:latin typeface="Calibri" panose="020F0502020204030204" pitchFamily="34" charset="0"/>
              </a:rPr>
            </a:br>
            <a:r>
              <a:rPr lang="en-US" b="0" i="0" dirty="0">
                <a:effectLst/>
                <a:latin typeface="Calibri" panose="020F0502020204030204" pitchFamily="34" charset="0"/>
              </a:rPr>
              <a:t>we are grateful to have the opportunity to work in the communities that have grown in the treaty lands of the Mississauga’s. </a:t>
            </a:r>
          </a:p>
          <a:p>
            <a:pPr marL="241653" indent="-241653">
              <a:buFont typeface="Arial" panose="020B0604020202020204" pitchFamily="34" charset="0"/>
              <a:buChar char="•"/>
            </a:pPr>
            <a:endParaRPr lang="en-US" b="0" i="0" dirty="0">
              <a:effectLst/>
              <a:latin typeface="Calibri" panose="020F0502020204030204" pitchFamily="34" charset="0"/>
            </a:endParaRPr>
          </a:p>
          <a:p>
            <a:pPr marL="241653" indent="-241653">
              <a:buFont typeface="Arial" panose="020B0604020202020204" pitchFamily="34" charset="0"/>
              <a:buChar char="•"/>
            </a:pPr>
            <a:r>
              <a:rPr lang="en-US" b="0" i="0" dirty="0">
                <a:effectLst/>
                <a:latin typeface="Calibri" panose="020F0502020204030204" pitchFamily="34" charset="0"/>
              </a:rPr>
              <a:t>We acknowledge that we are all treaty people and accept our responsibility to honor all our relations</a:t>
            </a:r>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a:t>
            </a:fld>
            <a:endParaRPr lang="en-CA"/>
          </a:p>
        </p:txBody>
      </p:sp>
    </p:spTree>
    <p:extLst>
      <p:ext uri="{BB962C8B-B14F-4D97-AF65-F5344CB8AC3E}">
        <p14:creationId xmlns:p14="http://schemas.microsoft.com/office/powerpoint/2010/main" val="26090271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Some Facts…</a:t>
            </a:r>
          </a:p>
          <a:p>
            <a:r>
              <a:rPr lang="en-CA" dirty="0"/>
              <a:t>https://plasticoceans.org/the-facts/</a:t>
            </a:r>
          </a:p>
          <a:p>
            <a:endParaRPr lang="en-CA" dirty="0"/>
          </a:p>
          <a:p>
            <a:r>
              <a:rPr lang="en-US" b="0" i="0" dirty="0">
                <a:solidFill>
                  <a:srgbClr val="424040"/>
                </a:solidFill>
                <a:effectLst/>
                <a:latin typeface="Calibri" panose="020F0502020204030204" pitchFamily="34" charset="0"/>
              </a:rPr>
              <a:t>The proliferation of plastic products in the last several decades has been extraordinary. Quite simply, humans are addicted to this nearly indestructible material. We are producing over </a:t>
            </a:r>
            <a:r>
              <a:rPr lang="en-US" b="1" i="0" dirty="0">
                <a:solidFill>
                  <a:srgbClr val="424040"/>
                </a:solidFill>
                <a:effectLst/>
                <a:latin typeface="Calibri" panose="020F0502020204030204" pitchFamily="34" charset="0"/>
              </a:rPr>
              <a:t>380 million tons</a:t>
            </a:r>
            <a:r>
              <a:rPr lang="en-US" b="0" i="0" dirty="0">
                <a:solidFill>
                  <a:srgbClr val="424040"/>
                </a:solidFill>
                <a:effectLst/>
                <a:latin typeface="Calibri" panose="020F0502020204030204" pitchFamily="34" charset="0"/>
              </a:rPr>
              <a:t> of plastic every year, and some reports indicate that up to </a:t>
            </a:r>
            <a:r>
              <a:rPr lang="en-US" b="1" i="0" dirty="0">
                <a:solidFill>
                  <a:srgbClr val="424040"/>
                </a:solidFill>
                <a:effectLst/>
                <a:latin typeface="Calibri" panose="020F0502020204030204" pitchFamily="34" charset="0"/>
              </a:rPr>
              <a:t>50% of that is for single-use</a:t>
            </a:r>
            <a:r>
              <a:rPr lang="en-US" b="0" i="0" dirty="0">
                <a:solidFill>
                  <a:srgbClr val="424040"/>
                </a:solidFill>
                <a:effectLst/>
                <a:latin typeface="Calibri" panose="020F0502020204030204" pitchFamily="34" charset="0"/>
              </a:rPr>
              <a:t> purposes – utilized for just a few moments, but on the planet for at least several hundred years. It’s estimated that more than </a:t>
            </a:r>
            <a:r>
              <a:rPr lang="en-US" b="1" i="0" dirty="0">
                <a:solidFill>
                  <a:srgbClr val="424040"/>
                </a:solidFill>
                <a:effectLst/>
                <a:latin typeface="Calibri" panose="020F0502020204030204" pitchFamily="34" charset="0"/>
              </a:rPr>
              <a:t>10 million tons</a:t>
            </a:r>
            <a:r>
              <a:rPr lang="en-US" b="0" i="0" dirty="0">
                <a:solidFill>
                  <a:srgbClr val="424040"/>
                </a:solidFill>
                <a:effectLst/>
                <a:latin typeface="Calibri" panose="020F0502020204030204" pitchFamily="34" charset="0"/>
              </a:rPr>
              <a:t> of plastic is dumped into our oceans every year.</a:t>
            </a: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20</a:t>
            </a:fld>
            <a:endParaRPr lang="en-CA" dirty="0"/>
          </a:p>
        </p:txBody>
      </p:sp>
    </p:spTree>
    <p:extLst>
      <p:ext uri="{BB962C8B-B14F-4D97-AF65-F5344CB8AC3E}">
        <p14:creationId xmlns:p14="http://schemas.microsoft.com/office/powerpoint/2010/main" val="22776283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What can be done? </a:t>
            </a:r>
          </a:p>
          <a:p>
            <a:r>
              <a:rPr lang="en-CA" dirty="0"/>
              <a:t>https://youtu.be/4-T6AV00t3M</a:t>
            </a:r>
          </a:p>
          <a:p>
            <a:endParaRPr lang="en-CA" dirty="0"/>
          </a:p>
          <a:p>
            <a:r>
              <a:rPr lang="en-US" b="0" i="0" dirty="0">
                <a:solidFill>
                  <a:srgbClr val="BBBBBB"/>
                </a:solidFill>
                <a:effectLst/>
                <a:latin typeface="Calibri" panose="020F0502020204030204" pitchFamily="34" charset="0"/>
              </a:rPr>
              <a:t>Plastic Oceans International is nonprofit organization working to end plastic pollution and to foster sustainable communities worldwide. We operate with the belief that we can and must act at the local level in order to inspire and create change in consumer behaviour, corporate practices and government policy. Through projects in education, advocacy, activism, science and filmmaking, we're engaging audiences and globalizing local actions to help create a healthier and more equitable planet for all.</a:t>
            </a: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21</a:t>
            </a:fld>
            <a:endParaRPr lang="en-CA" dirty="0"/>
          </a:p>
        </p:txBody>
      </p:sp>
    </p:spTree>
    <p:extLst>
      <p:ext uri="{BB962C8B-B14F-4D97-AF65-F5344CB8AC3E}">
        <p14:creationId xmlns:p14="http://schemas.microsoft.com/office/powerpoint/2010/main" val="35621550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15 Minute Break</a:t>
            </a:r>
          </a:p>
        </p:txBody>
      </p:sp>
      <p:sp>
        <p:nvSpPr>
          <p:cNvPr id="4" name="Slide Number Placeholder 3"/>
          <p:cNvSpPr>
            <a:spLocks noGrp="1"/>
          </p:cNvSpPr>
          <p:nvPr>
            <p:ph type="sldNum" sz="quarter" idx="5"/>
          </p:nvPr>
        </p:nvSpPr>
        <p:spPr/>
        <p:txBody>
          <a:bodyPr/>
          <a:lstStyle/>
          <a:p>
            <a:fld id="{C18A9418-D4C5-4ED9-8A24-7145815518C2}" type="slidenum">
              <a:rPr lang="en-CA" smtClean="0"/>
              <a:t>22</a:t>
            </a:fld>
            <a:endParaRPr lang="en-CA" dirty="0"/>
          </a:p>
        </p:txBody>
      </p:sp>
    </p:spTree>
    <p:extLst>
      <p:ext uri="{BB962C8B-B14F-4D97-AF65-F5344CB8AC3E}">
        <p14:creationId xmlns:p14="http://schemas.microsoft.com/office/powerpoint/2010/main" val="1037439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dirty="0">
                <a:solidFill>
                  <a:schemeClr val="bg1"/>
                </a:solidFill>
                <a:effectLst/>
                <a:latin typeface="Alégre Sans" panose="02060606060101040101" pitchFamily="18" charset="0"/>
              </a:rPr>
              <a:t>THE PERENNIAL PROBLEM OF PLASTIC!</a:t>
            </a:r>
          </a:p>
          <a:p>
            <a:pPr algn="l">
              <a:buFont typeface="+mj-lt"/>
              <a:buNone/>
            </a:pPr>
            <a:r>
              <a:rPr lang="en-US" b="0" i="0" dirty="0">
                <a:solidFill>
                  <a:srgbClr val="261D46"/>
                </a:solidFill>
                <a:effectLst/>
                <a:latin typeface="Calibri" panose="020F0502020204030204" pitchFamily="34" charset="0"/>
              </a:rPr>
              <a:t>What are the issues surrounding the problem?</a:t>
            </a:r>
          </a:p>
          <a:p>
            <a:pPr algn="l">
              <a:buFont typeface="+mj-lt"/>
              <a:buNone/>
            </a:pPr>
            <a:endParaRPr lang="en-US" b="0" i="0" dirty="0">
              <a:solidFill>
                <a:srgbClr val="261D46"/>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C18A9418-D4C5-4ED9-8A24-7145815518C2}" type="slidenum">
              <a:rPr lang="en-CA" smtClean="0"/>
              <a:t>23</a:t>
            </a:fld>
            <a:endParaRPr lang="en-CA" dirty="0"/>
          </a:p>
        </p:txBody>
      </p:sp>
    </p:spTree>
    <p:extLst>
      <p:ext uri="{BB962C8B-B14F-4D97-AF65-F5344CB8AC3E}">
        <p14:creationId xmlns:p14="http://schemas.microsoft.com/office/powerpoint/2010/main" val="16697761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tabLst>
                <a:tab pos="457200" algn="l"/>
              </a:tabLst>
            </a:pPr>
            <a:r>
              <a:rPr lang="en-US" sz="1200" b="0" i="0" dirty="0">
                <a:effectLst/>
              </a:rPr>
              <a:t>Identifying the historical origins of social problems tells us the context within which a social problem has developed.</a:t>
            </a:r>
          </a:p>
          <a:p>
            <a:pPr>
              <a:tabLst>
                <a:tab pos="457200" algn="l"/>
              </a:tabLst>
            </a:pPr>
            <a:endParaRPr lang="en-US" sz="1200" dirty="0"/>
          </a:p>
          <a:p>
            <a:pPr>
              <a:tabLst>
                <a:tab pos="457200" algn="l"/>
              </a:tabLst>
            </a:pPr>
            <a:r>
              <a:rPr lang="en-US" sz="1200" b="0" i="0" dirty="0">
                <a:effectLst/>
              </a:rPr>
              <a:t>For example, before thinking about Plastic waste it’s important to understand how we became so reliant on plastic I the first place. </a:t>
            </a:r>
          </a:p>
          <a:p>
            <a:pPr>
              <a:tabLst>
                <a:tab pos="457200" algn="l"/>
              </a:tabLst>
            </a:pPr>
            <a:r>
              <a:rPr lang="en-US" sz="1200" dirty="0"/>
              <a:t>How has bottled water and that industry contributed to the problem?</a:t>
            </a:r>
          </a:p>
          <a:p>
            <a:pPr>
              <a:tabLst>
                <a:tab pos="457200" algn="l"/>
              </a:tabLst>
            </a:pPr>
            <a:r>
              <a:rPr lang="en-US" sz="1200" b="0" i="0" dirty="0">
                <a:effectLst/>
              </a:rPr>
              <a:t>What are the ideologies behind bottled water? </a:t>
            </a:r>
            <a:endParaRPr lang="en-CA" sz="1200" dirty="0"/>
          </a:p>
        </p:txBody>
      </p:sp>
      <p:sp>
        <p:nvSpPr>
          <p:cNvPr id="4" name="Slide Number Placeholder 3"/>
          <p:cNvSpPr>
            <a:spLocks noGrp="1"/>
          </p:cNvSpPr>
          <p:nvPr>
            <p:ph type="sldNum" sz="quarter" idx="5"/>
          </p:nvPr>
        </p:nvSpPr>
        <p:spPr/>
        <p:txBody>
          <a:bodyPr/>
          <a:lstStyle/>
          <a:p>
            <a:fld id="{C18A9418-D4C5-4ED9-8A24-7145815518C2}" type="slidenum">
              <a:rPr lang="en-CA" smtClean="0"/>
              <a:t>24</a:t>
            </a:fld>
            <a:endParaRPr lang="en-CA" dirty="0"/>
          </a:p>
        </p:txBody>
      </p:sp>
    </p:spTree>
    <p:extLst>
      <p:ext uri="{BB962C8B-B14F-4D97-AF65-F5344CB8AC3E}">
        <p14:creationId xmlns:p14="http://schemas.microsoft.com/office/powerpoint/2010/main" val="33177197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tabLst>
                <a:tab pos="457200" algn="l"/>
              </a:tabLst>
            </a:pPr>
            <a:r>
              <a:rPr lang="en-US" sz="1200" b="0" i="0" dirty="0">
                <a:effectLst/>
              </a:rPr>
              <a:t>Identifying the historical origins of </a:t>
            </a:r>
            <a:r>
              <a:rPr lang="en-US" b="0" i="0" dirty="0">
                <a:solidFill>
                  <a:srgbClr val="000000"/>
                </a:solidFill>
                <a:effectLst/>
                <a:latin typeface="Noto Serif" panose="02020502060505020204" pitchFamily="18"/>
              </a:rPr>
              <a:t>Today, the biggest of these companies form the core of the U.S. oil industry:</a:t>
            </a:r>
            <a:endParaRPr lang="en-US" sz="1200" b="0" i="0" dirty="0">
              <a:effectLst/>
            </a:endParaRPr>
          </a:p>
          <a:p>
            <a:pPr>
              <a:tabLst>
                <a:tab pos="457200" algn="l"/>
              </a:tabLst>
            </a:pPr>
            <a:r>
              <a:rPr lang="en-US" sz="1200" b="0" i="0" dirty="0">
                <a:effectLst/>
              </a:rPr>
              <a:t>Looking at the oil Industry</a:t>
            </a:r>
          </a:p>
          <a:p>
            <a:pPr>
              <a:tabLst>
                <a:tab pos="457200" algn="l"/>
              </a:tabLst>
            </a:pPr>
            <a:r>
              <a:rPr lang="en-US" sz="1200" b="0" i="0" dirty="0">
                <a:effectLst/>
              </a:rPr>
              <a:t>One man and his family own close to 90 percent of the entire industry.</a:t>
            </a:r>
          </a:p>
          <a:p>
            <a:pPr>
              <a:tabLst>
                <a:tab pos="457200" algn="l"/>
              </a:tabLst>
            </a:pPr>
            <a:r>
              <a:rPr lang="en-US" b="0" i="1" dirty="0">
                <a:solidFill>
                  <a:srgbClr val="2B2B2B"/>
                </a:solidFill>
                <a:effectLst/>
                <a:latin typeface="Calibri" panose="020F0502020204030204" pitchFamily="34" charset="0"/>
              </a:rPr>
              <a:t>The Rockefeller Family</a:t>
            </a:r>
          </a:p>
          <a:p>
            <a:pPr marL="0" marR="0" lvl="0" indent="0" algn="l" defTabSz="914400" rtl="0" eaLnBrk="1" fontAlgn="auto" latinLnBrk="0" hangingPunct="1">
              <a:lnSpc>
                <a:spcPct val="100000"/>
              </a:lnSpc>
              <a:spcBef>
                <a:spcPts val="0"/>
              </a:spcBef>
              <a:spcAft>
                <a:spcPts val="0"/>
              </a:spcAft>
              <a:buClrTx/>
              <a:buSzTx/>
              <a:buFontTx/>
              <a:buNone/>
              <a:tabLst>
                <a:tab pos="457200" algn="l"/>
              </a:tabLst>
              <a:defRPr/>
            </a:pPr>
            <a:r>
              <a:rPr lang="en-US" b="0" i="0" dirty="0">
                <a:solidFill>
                  <a:srgbClr val="181818"/>
                </a:solidFill>
                <a:effectLst/>
                <a:latin typeface="Calibri" panose="020F0502020204030204" pitchFamily="34" charset="0"/>
              </a:rPr>
              <a:t>He hired substitute soldiers to avoid Civil War combat.</a:t>
            </a:r>
          </a:p>
          <a:p>
            <a:pPr marL="0" marR="0" lvl="0" indent="0" algn="l" defTabSz="914400" rtl="0" eaLnBrk="1" fontAlgn="auto" latinLnBrk="0" hangingPunct="1">
              <a:lnSpc>
                <a:spcPct val="100000"/>
              </a:lnSpc>
              <a:spcBef>
                <a:spcPts val="0"/>
              </a:spcBef>
              <a:spcAft>
                <a:spcPts val="0"/>
              </a:spcAft>
              <a:buClrTx/>
              <a:buSzTx/>
              <a:buFontTx/>
              <a:buNone/>
              <a:tabLst>
                <a:tab pos="457200" algn="l"/>
              </a:tabLst>
              <a:defRPr/>
            </a:pPr>
            <a:r>
              <a:rPr lang="en-US" b="0" i="0" dirty="0">
                <a:solidFill>
                  <a:srgbClr val="181818"/>
                </a:solidFill>
                <a:effectLst/>
                <a:latin typeface="Calibri" panose="020F0502020204030204" pitchFamily="34" charset="0"/>
              </a:rPr>
              <a:t>His father was a con artist and a bigamist</a:t>
            </a:r>
          </a:p>
          <a:p>
            <a:pPr marL="0" marR="0" lvl="0" indent="0" algn="l" defTabSz="914400" rtl="0" eaLnBrk="1" fontAlgn="auto" latinLnBrk="0" hangingPunct="1">
              <a:lnSpc>
                <a:spcPct val="100000"/>
              </a:lnSpc>
              <a:spcBef>
                <a:spcPts val="0"/>
              </a:spcBef>
              <a:spcAft>
                <a:spcPts val="0"/>
              </a:spcAft>
              <a:buClrTx/>
              <a:buSzTx/>
              <a:buFontTx/>
              <a:buNone/>
              <a:tabLst>
                <a:tab pos="457200" algn="l"/>
              </a:tabLst>
              <a:defRPr/>
            </a:pPr>
            <a:r>
              <a:rPr lang="en-US" b="0" i="0" dirty="0">
                <a:solidFill>
                  <a:srgbClr val="181818"/>
                </a:solidFill>
                <a:effectLst/>
                <a:latin typeface="Calibri" panose="020F0502020204030204" pitchFamily="34" charset="0"/>
              </a:rPr>
              <a:t>He lived a long life and collected 5$ Million from his Insurance Company </a:t>
            </a:r>
          </a:p>
          <a:p>
            <a:pPr marL="0" marR="0" lvl="0" indent="0" algn="l" defTabSz="914400" rtl="0" eaLnBrk="1" fontAlgn="auto" latinLnBrk="0" hangingPunct="1">
              <a:lnSpc>
                <a:spcPct val="100000"/>
              </a:lnSpc>
              <a:spcBef>
                <a:spcPts val="0"/>
              </a:spcBef>
              <a:spcAft>
                <a:spcPts val="0"/>
              </a:spcAft>
              <a:buClrTx/>
              <a:buSzTx/>
              <a:buFontTx/>
              <a:buNone/>
              <a:tabLst>
                <a:tab pos="457200" algn="l"/>
              </a:tabLst>
              <a:defRPr/>
            </a:pPr>
            <a:r>
              <a:rPr lang="en-US" b="0" i="0" dirty="0">
                <a:solidFill>
                  <a:srgbClr val="181818"/>
                </a:solidFill>
                <a:effectLst/>
                <a:latin typeface="Calibri" panose="020F0502020204030204" pitchFamily="34" charset="0"/>
              </a:rPr>
              <a:t>Created the Oil Industry, Petrochemical Industry and Medical Industry</a:t>
            </a:r>
          </a:p>
          <a:p>
            <a:pPr>
              <a:tabLst>
                <a:tab pos="457200" algn="l"/>
              </a:tabLst>
            </a:pPr>
            <a:r>
              <a:rPr lang="en-US" b="0" i="1" dirty="0">
                <a:solidFill>
                  <a:srgbClr val="2B2B2B"/>
                </a:solidFill>
                <a:effectLst/>
                <a:latin typeface="Calibri" panose="020F0502020204030204" pitchFamily="34" charset="0"/>
              </a:rPr>
              <a:t>Rockefeller saw the ability to monopolize the oil, chemical and the medical industries at the same time!</a:t>
            </a:r>
          </a:p>
          <a:p>
            <a:pPr marL="0" marR="0" lvl="0" indent="0" algn="l" defTabSz="914400" rtl="0" eaLnBrk="1" fontAlgn="auto" latinLnBrk="0" hangingPunct="1">
              <a:lnSpc>
                <a:spcPct val="100000"/>
              </a:lnSpc>
              <a:spcBef>
                <a:spcPts val="0"/>
              </a:spcBef>
              <a:spcAft>
                <a:spcPts val="0"/>
              </a:spcAft>
              <a:buClrTx/>
              <a:buSzTx/>
              <a:buFontTx/>
              <a:buNone/>
              <a:tabLst>
                <a:tab pos="457200" algn="l"/>
              </a:tabLst>
              <a:defRPr/>
            </a:pPr>
            <a:r>
              <a:rPr lang="en-US" b="0" i="0" dirty="0">
                <a:solidFill>
                  <a:srgbClr val="181818"/>
                </a:solidFill>
                <a:effectLst/>
                <a:latin typeface="Calibri" panose="020F0502020204030204" pitchFamily="34" charset="0"/>
              </a:rPr>
              <a:t>Donated more than $500 million to various philanthropic causes to control those industries</a:t>
            </a:r>
          </a:p>
          <a:p>
            <a:pPr>
              <a:tabLst>
                <a:tab pos="457200" algn="l"/>
              </a:tabLst>
            </a:pPr>
            <a:endParaRPr lang="en-US" b="0" i="0" dirty="0">
              <a:solidFill>
                <a:srgbClr val="2B2B2B"/>
              </a:solidFill>
              <a:effectLst/>
              <a:latin typeface="Calibri" panose="020F0502020204030204" pitchFamily="34" charset="0"/>
            </a:endParaRPr>
          </a:p>
          <a:p>
            <a:pPr>
              <a:tabLst>
                <a:tab pos="457200" algn="l"/>
              </a:tabLst>
            </a:pPr>
            <a:r>
              <a:rPr lang="en-US" b="0" i="0" dirty="0">
                <a:solidFill>
                  <a:srgbClr val="2B2B2B"/>
                </a:solidFill>
                <a:effectLst/>
                <a:latin typeface="Calibri" panose="020F0502020204030204" pitchFamily="34" charset="0"/>
              </a:rPr>
              <a:t>The best thing about petrochemicals was that everything could be patented and sold for high profits.</a:t>
            </a:r>
            <a:endParaRPr lang="en-US" b="0" i="1" dirty="0">
              <a:solidFill>
                <a:srgbClr val="2B2B2B"/>
              </a:solidFill>
              <a:effectLst/>
              <a:latin typeface="Calibri" panose="020F0502020204030204" pitchFamily="34" charset="0"/>
            </a:endParaRPr>
          </a:p>
          <a:p>
            <a:pPr>
              <a:tabLst>
                <a:tab pos="457200" algn="l"/>
              </a:tabLst>
            </a:pPr>
            <a:r>
              <a:rPr lang="en-US" b="0" i="0" dirty="0">
                <a:solidFill>
                  <a:srgbClr val="2B2B2B"/>
                </a:solidFill>
                <a:effectLst/>
                <a:latin typeface="Calibri" panose="020F0502020204030204" pitchFamily="34" charset="0"/>
              </a:rPr>
              <a:t>America spends 15% of its GDP on healthcare, which should be really called “sick care.” It is focused </a:t>
            </a:r>
            <a:r>
              <a:rPr lang="en-US" b="1" i="0" dirty="0">
                <a:solidFill>
                  <a:srgbClr val="2B2B2B"/>
                </a:solidFill>
                <a:effectLst/>
                <a:latin typeface="Calibri" panose="020F0502020204030204" pitchFamily="34" charset="0"/>
              </a:rPr>
              <a:t>not</a:t>
            </a:r>
            <a:r>
              <a:rPr lang="en-US" b="0" i="0" dirty="0">
                <a:solidFill>
                  <a:srgbClr val="2B2B2B"/>
                </a:solidFill>
                <a:effectLst/>
                <a:latin typeface="Calibri" panose="020F0502020204030204" pitchFamily="34" charset="0"/>
              </a:rPr>
              <a:t> on cure, but only on </a:t>
            </a:r>
            <a:r>
              <a:rPr lang="en-US" b="0" i="1" dirty="0">
                <a:solidFill>
                  <a:srgbClr val="2B2B2B"/>
                </a:solidFill>
                <a:effectLst/>
                <a:latin typeface="Calibri" panose="020F0502020204030204" pitchFamily="34" charset="0"/>
              </a:rPr>
              <a:t>symptoms</a:t>
            </a:r>
            <a:r>
              <a:rPr lang="en-US" b="0" i="0" dirty="0">
                <a:solidFill>
                  <a:srgbClr val="2B2B2B"/>
                </a:solidFill>
                <a:effectLst/>
                <a:latin typeface="Calibri" panose="020F0502020204030204" pitchFamily="34" charset="0"/>
              </a:rPr>
              <a:t>, thus creating repeat customers. There is no cure for cancer, diabetes, autism, asthma, or even flu.</a:t>
            </a:r>
            <a:r>
              <a:rPr lang="en-US" b="0" i="1" dirty="0">
                <a:solidFill>
                  <a:srgbClr val="2B2B2B"/>
                </a:solidFill>
                <a:effectLst/>
                <a:latin typeface="Calibri" panose="020F0502020204030204" pitchFamily="34" charset="0"/>
              </a:rPr>
              <a:t> </a:t>
            </a:r>
            <a:r>
              <a:rPr lang="en-US" b="0" i="0" dirty="0">
                <a:solidFill>
                  <a:srgbClr val="2B2B2B"/>
                </a:solidFill>
                <a:effectLst/>
                <a:latin typeface="Calibri" panose="020F0502020204030204" pitchFamily="34" charset="0"/>
              </a:rPr>
              <a:t>As for cancer, the </a:t>
            </a:r>
            <a:r>
              <a:rPr lang="en-US" b="0" i="0" u="sng" dirty="0">
                <a:solidFill>
                  <a:srgbClr val="24890D"/>
                </a:solidFill>
                <a:effectLst/>
                <a:latin typeface="Calibri" panose="020F0502020204030204" pitchFamily="34" charset="0"/>
                <a:hlinkClick r:id="rId3"/>
              </a:rPr>
              <a:t>American Cancer Society </a:t>
            </a:r>
            <a:r>
              <a:rPr lang="en-US" b="0" i="0" dirty="0">
                <a:solidFill>
                  <a:srgbClr val="2B2B2B"/>
                </a:solidFill>
                <a:effectLst/>
                <a:latin typeface="Calibri" panose="020F0502020204030204" pitchFamily="34" charset="0"/>
              </a:rPr>
              <a:t>was founded by none other than Rockefeller in 1913.</a:t>
            </a:r>
            <a:endParaRPr lang="en-US" sz="1200" b="0" i="0" dirty="0">
              <a:effectLst/>
            </a:endParaRPr>
          </a:p>
        </p:txBody>
      </p:sp>
      <p:sp>
        <p:nvSpPr>
          <p:cNvPr id="4" name="Slide Number Placeholder 3"/>
          <p:cNvSpPr>
            <a:spLocks noGrp="1"/>
          </p:cNvSpPr>
          <p:nvPr>
            <p:ph type="sldNum" sz="quarter" idx="5"/>
          </p:nvPr>
        </p:nvSpPr>
        <p:spPr/>
        <p:txBody>
          <a:bodyPr/>
          <a:lstStyle/>
          <a:p>
            <a:fld id="{C18A9418-D4C5-4ED9-8A24-7145815518C2}" type="slidenum">
              <a:rPr lang="en-CA" smtClean="0"/>
              <a:t>25</a:t>
            </a:fld>
            <a:endParaRPr lang="en-CA" dirty="0"/>
          </a:p>
        </p:txBody>
      </p:sp>
    </p:spTree>
    <p:extLst>
      <p:ext uri="{BB962C8B-B14F-4D97-AF65-F5344CB8AC3E}">
        <p14:creationId xmlns:p14="http://schemas.microsoft.com/office/powerpoint/2010/main" val="29534649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1" i="0" dirty="0">
                <a:solidFill>
                  <a:srgbClr val="000000"/>
                </a:solidFill>
                <a:effectLst/>
                <a:latin typeface="Calibri" panose="020F0502020204030204" pitchFamily="34" charset="0"/>
              </a:rPr>
              <a:t>The Evolution of Standard Oil</a:t>
            </a:r>
          </a:p>
          <a:p>
            <a:pPr algn="l" fontAlgn="base"/>
            <a:r>
              <a:rPr lang="en-US" b="1" i="0" dirty="0">
                <a:solidFill>
                  <a:srgbClr val="000000"/>
                </a:solidFill>
                <a:effectLst/>
                <a:latin typeface="Calibri" panose="020F0502020204030204" pitchFamily="34" charset="0"/>
              </a:rPr>
              <a:t>Rockefeller’s juggernaut was split into 34 companies</a:t>
            </a:r>
          </a:p>
          <a:p>
            <a:r>
              <a:rPr lang="en-US" b="0" i="0" dirty="0">
                <a:solidFill>
                  <a:srgbClr val="000000"/>
                </a:solidFill>
                <a:effectLst/>
                <a:latin typeface="Noto Serif" panose="02020502060505020204" pitchFamily="18"/>
              </a:rPr>
              <a:t>Today, the biggest of these companies form the core of the U.S. oil industry:</a:t>
            </a:r>
            <a:endParaRPr lang="en-CA" dirty="0"/>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26</a:t>
            </a:fld>
            <a:endParaRPr lang="en-CA" dirty="0"/>
          </a:p>
        </p:txBody>
      </p:sp>
    </p:spTree>
    <p:extLst>
      <p:ext uri="{BB962C8B-B14F-4D97-AF65-F5344CB8AC3E}">
        <p14:creationId xmlns:p14="http://schemas.microsoft.com/office/powerpoint/2010/main" val="3691312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b="0" i="0" dirty="0">
                <a:solidFill>
                  <a:srgbClr val="181818"/>
                </a:solidFill>
                <a:effectLst/>
                <a:latin typeface="Calibri" panose="020F0502020204030204" pitchFamily="34" charset="0"/>
              </a:rPr>
              <a:t>Natural and herbal medicines were very popular in America during the early 1900s.</a:t>
            </a:r>
          </a:p>
          <a:p>
            <a:pPr marL="285750" indent="-285750">
              <a:buFont typeface="Arial" panose="020B0604020202020204" pitchFamily="34" charset="0"/>
              <a:buChar char="•"/>
            </a:pPr>
            <a:r>
              <a:rPr lang="en-US" b="0" i="0" dirty="0">
                <a:solidFill>
                  <a:srgbClr val="181818"/>
                </a:solidFill>
                <a:effectLst/>
                <a:latin typeface="Calibri" panose="020F0502020204030204" pitchFamily="34" charset="0"/>
              </a:rPr>
              <a:t>a variety of doctors and healing modalities in America.</a:t>
            </a:r>
          </a:p>
          <a:p>
            <a:pPr marL="285750" indent="-285750">
              <a:buFont typeface="Arial" panose="020B0604020202020204" pitchFamily="34" charset="0"/>
              <a:buChar char="•"/>
            </a:pPr>
            <a:r>
              <a:rPr lang="en-US" b="0" i="0" dirty="0">
                <a:solidFill>
                  <a:srgbClr val="181818"/>
                </a:solidFill>
                <a:effectLst/>
                <a:latin typeface="Calibri" panose="020F0502020204030204" pitchFamily="34" charset="0"/>
              </a:rPr>
              <a:t>one half the medical colleges and doctors in America were practicing holistic medicine</a:t>
            </a:r>
          </a:p>
          <a:p>
            <a:pPr marL="285750" indent="-285750">
              <a:buFont typeface="Arial" panose="020B0604020202020204" pitchFamily="34" charset="0"/>
              <a:buChar char="•"/>
            </a:pPr>
            <a:r>
              <a:rPr lang="en-US" b="0" i="0" dirty="0">
                <a:solidFill>
                  <a:srgbClr val="181818"/>
                </a:solidFill>
                <a:effectLst/>
                <a:latin typeface="Calibri" panose="020F0502020204030204" pitchFamily="34" charset="0"/>
              </a:rPr>
              <a:t>Rockefeller used his vast oil money to purchase part of the German pharmaceutical company I.G. Farben</a:t>
            </a:r>
            <a:r>
              <a:rPr lang="en-US" dirty="0">
                <a:solidFill>
                  <a:srgbClr val="181818"/>
                </a:solidFill>
                <a:latin typeface="Calibri" panose="020F0502020204030204" pitchFamily="34" charset="0"/>
              </a:rPr>
              <a:t> called Bayer today</a:t>
            </a:r>
          </a:p>
          <a:p>
            <a:pPr marL="285750" indent="-285750">
              <a:buFont typeface="Arial" panose="020B0604020202020204" pitchFamily="34" charset="0"/>
              <a:buChar char="•"/>
            </a:pPr>
            <a:r>
              <a:rPr lang="en-US" b="0" i="0" dirty="0">
                <a:solidFill>
                  <a:srgbClr val="181818"/>
                </a:solidFill>
                <a:effectLst/>
                <a:latin typeface="Calibri" panose="020F0502020204030204" pitchFamily="34" charset="0"/>
              </a:rPr>
              <a:t>By the way IG Farben were responsible for </a:t>
            </a:r>
            <a:r>
              <a:rPr lang="en-US" b="0" i="0" dirty="0">
                <a:solidFill>
                  <a:srgbClr val="222222"/>
                </a:solidFill>
                <a:effectLst/>
                <a:latin typeface="Calibri" panose="020F0502020204030204" pitchFamily="34" charset="0"/>
              </a:rPr>
              <a:t>Auschwitz which was the largest mass extermination factory in human history.</a:t>
            </a:r>
            <a:endParaRPr lang="en-US" b="0" i="0" dirty="0">
              <a:solidFill>
                <a:srgbClr val="181818"/>
              </a:solidFill>
              <a:effectLst/>
              <a:latin typeface="Calibri" panose="020F0502020204030204" pitchFamily="34" charset="0"/>
            </a:endParaRPr>
          </a:p>
          <a:p>
            <a:pPr marL="285750" indent="-285750">
              <a:buFont typeface="Arial" panose="020B0604020202020204" pitchFamily="34" charset="0"/>
              <a:buChar char="•"/>
            </a:pPr>
            <a:r>
              <a:rPr lang="en-US" b="0" i="0" dirty="0">
                <a:solidFill>
                  <a:srgbClr val="181818"/>
                </a:solidFill>
                <a:effectLst/>
                <a:latin typeface="Calibri" panose="020F0502020204030204" pitchFamily="34" charset="0"/>
              </a:rPr>
              <a:t>Rockefeller</a:t>
            </a:r>
            <a:r>
              <a:rPr lang="en-US" dirty="0">
                <a:solidFill>
                  <a:srgbClr val="181818"/>
                </a:solidFill>
                <a:latin typeface="Calibri" panose="020F0502020204030204" pitchFamily="34" charset="0"/>
              </a:rPr>
              <a:t>, </a:t>
            </a:r>
            <a:r>
              <a:rPr lang="en-US" b="0" i="0" dirty="0">
                <a:solidFill>
                  <a:srgbClr val="181818"/>
                </a:solidFill>
                <a:effectLst/>
                <a:latin typeface="Calibri" panose="020F0502020204030204" pitchFamily="34" charset="0"/>
              </a:rPr>
              <a:t>hired a contractor named Abraham Flexner to submit a report to Congress in 1910</a:t>
            </a:r>
            <a:endParaRPr lang="en-US" dirty="0">
              <a:solidFill>
                <a:srgbClr val="181818"/>
              </a:solidFill>
              <a:latin typeface="Calibri" panose="020F0502020204030204" pitchFamily="34" charset="0"/>
            </a:endParaRPr>
          </a:p>
          <a:p>
            <a:pPr marL="285750" indent="-285750">
              <a:buFont typeface="Arial" panose="020B0604020202020204" pitchFamily="34" charset="0"/>
              <a:buChar char="•"/>
            </a:pPr>
            <a:r>
              <a:rPr lang="en-US" b="0" i="0" dirty="0">
                <a:solidFill>
                  <a:srgbClr val="181818"/>
                </a:solidFill>
                <a:effectLst/>
                <a:latin typeface="Calibri" panose="020F0502020204030204" pitchFamily="34" charset="0"/>
              </a:rPr>
              <a:t>Based on the report, congress acted upon the Flexner’s recommendations and changed laws related to medical practice.</a:t>
            </a:r>
          </a:p>
          <a:p>
            <a:pPr marL="285750" indent="-285750">
              <a:buFont typeface="Arial" panose="020B0604020202020204" pitchFamily="34" charset="0"/>
              <a:buChar char="•"/>
            </a:pPr>
            <a:r>
              <a:rPr lang="en-US" dirty="0">
                <a:solidFill>
                  <a:srgbClr val="181818"/>
                </a:solidFill>
                <a:latin typeface="Calibri" panose="020F0502020204030204" pitchFamily="34" charset="0"/>
              </a:rPr>
              <a:t>The Hopkins Circle was created to control and perpetuate the ideology of this industry</a:t>
            </a:r>
          </a:p>
          <a:p>
            <a:pPr marL="285750" indent="-285750">
              <a:buFont typeface="Arial" panose="020B0604020202020204" pitchFamily="34" charset="0"/>
              <a:buChar char="•"/>
            </a:pPr>
            <a:endParaRPr lang="en-US" dirty="0">
              <a:solidFill>
                <a:srgbClr val="181818"/>
              </a:solidFill>
              <a:latin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b="1" dirty="0"/>
              <a:t>https://meridianhealthclinic.com/how-rockefeller-created-the-business-of-western-medicine/</a:t>
            </a:r>
          </a:p>
          <a:p>
            <a:pPr marL="285750" indent="-285750">
              <a:buFont typeface="Arial" panose="020B0604020202020204" pitchFamily="34" charset="0"/>
              <a:buChar char="•"/>
            </a:pPr>
            <a:endParaRPr lang="en-US" dirty="0">
              <a:solidFill>
                <a:srgbClr val="181818"/>
              </a:solidFill>
              <a:latin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b="1" dirty="0">
                <a:hlinkClick r:id="rId3">
                  <a:extLst>
                    <a:ext uri="{A12FA001-AC4F-418D-AE19-62706E023703}">
                      <ahyp:hlinkClr xmlns:ahyp="http://schemas.microsoft.com/office/drawing/2018/hyperlinkcolor" val="tx"/>
                    </a:ext>
                  </a:extLst>
                </a:hlinkClick>
              </a:rPr>
              <a:t>https://www.ncbi.nlm.nih.gov/pmc/articles/PMC3178858/</a:t>
            </a:r>
            <a:endParaRPr lang="en-CA" b="1" dirty="0"/>
          </a:p>
          <a:p>
            <a:pPr marL="285750" indent="-2857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27</a:t>
            </a:fld>
            <a:endParaRPr lang="en-CA" dirty="0"/>
          </a:p>
        </p:txBody>
      </p:sp>
    </p:spTree>
    <p:extLst>
      <p:ext uri="{BB962C8B-B14F-4D97-AF65-F5344CB8AC3E}">
        <p14:creationId xmlns:p14="http://schemas.microsoft.com/office/powerpoint/2010/main" val="7029054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tabLst>
                <a:tab pos="457200" algn="l"/>
              </a:tabLst>
            </a:pPr>
            <a:r>
              <a:rPr lang="en-US" sz="1200" b="0" i="0" dirty="0">
                <a:effectLst/>
              </a:rPr>
              <a:t>For most of us, how we perceive the problem of plastics in society and recycling is shaped by dominant discourses in the media and popular culture.</a:t>
            </a:r>
          </a:p>
          <a:p>
            <a:pPr marL="457200" indent="-457200">
              <a:buFont typeface="Arial" panose="020B0604020202020204" pitchFamily="34" charset="0"/>
              <a:buChar char="•"/>
              <a:tabLst>
                <a:tab pos="457200" algn="l"/>
              </a:tabLst>
            </a:pPr>
            <a:r>
              <a:rPr lang="en-US" sz="1200" b="0" i="0" dirty="0">
                <a:effectLst/>
              </a:rPr>
              <a:t>In these discourses, there are </a:t>
            </a:r>
            <a:r>
              <a:rPr lang="en-US" sz="1200" b="1" i="0" dirty="0">
                <a:solidFill>
                  <a:srgbClr val="C00000"/>
                </a:solidFill>
                <a:effectLst/>
              </a:rPr>
              <a:t>three</a:t>
            </a:r>
            <a:r>
              <a:rPr lang="en-US" sz="1200" b="0" i="0" dirty="0">
                <a:effectLst/>
              </a:rPr>
              <a:t> main causes of </a:t>
            </a:r>
            <a:r>
              <a:rPr lang="en-US" sz="1200" dirty="0"/>
              <a:t>the problem</a:t>
            </a:r>
            <a:endParaRPr lang="en-US" sz="1200" b="0" i="0" dirty="0">
              <a:effectLst/>
            </a:endParaRPr>
          </a:p>
          <a:p>
            <a:pPr marL="514350" indent="-514350">
              <a:buFont typeface="+mj-lt"/>
              <a:buAutoNum type="arabicPeriod"/>
              <a:tabLst>
                <a:tab pos="457200" algn="l"/>
              </a:tabLst>
            </a:pPr>
            <a:r>
              <a:rPr lang="en-US" sz="1200" b="0" i="0" dirty="0">
                <a:effectLst/>
              </a:rPr>
              <a:t>failure of public </a:t>
            </a:r>
            <a:r>
              <a:rPr lang="en-US" sz="1200" b="1" i="0" dirty="0">
                <a:solidFill>
                  <a:srgbClr val="C00000"/>
                </a:solidFill>
                <a:effectLst/>
              </a:rPr>
              <a:t>institutions</a:t>
            </a:r>
            <a:r>
              <a:rPr lang="en-US" sz="1200" b="0" i="0" dirty="0">
                <a:effectLst/>
              </a:rPr>
              <a:t> (i.e. allowing use of plastics, pressure from corporations for plastic increase production for profit ), </a:t>
            </a:r>
          </a:p>
          <a:p>
            <a:pPr marL="514350" indent="-514350">
              <a:buFont typeface="+mj-lt"/>
              <a:buAutoNum type="arabicPeriod"/>
              <a:tabLst>
                <a:tab pos="457200" algn="l"/>
              </a:tabLst>
            </a:pPr>
            <a:r>
              <a:rPr lang="en-US" sz="1200" b="0" i="0" dirty="0">
                <a:effectLst/>
              </a:rPr>
              <a:t>failure of public </a:t>
            </a:r>
            <a:r>
              <a:rPr lang="en-US" sz="1200" b="1" i="0" dirty="0">
                <a:solidFill>
                  <a:srgbClr val="C00000"/>
                </a:solidFill>
                <a:effectLst/>
              </a:rPr>
              <a:t>policy</a:t>
            </a:r>
            <a:r>
              <a:rPr lang="en-US" sz="1200" b="0" i="0" dirty="0">
                <a:effectLst/>
              </a:rPr>
              <a:t> (government for not banning and or controlling), </a:t>
            </a:r>
          </a:p>
          <a:p>
            <a:pPr marL="514350" indent="-514350">
              <a:buFont typeface="+mj-lt"/>
              <a:buAutoNum type="arabicPeriod"/>
              <a:tabLst>
                <a:tab pos="457200" algn="l"/>
              </a:tabLst>
            </a:pPr>
            <a:r>
              <a:rPr lang="en-US" sz="1200" b="0" i="0" dirty="0">
                <a:effectLst/>
              </a:rPr>
              <a:t>failure of the </a:t>
            </a:r>
            <a:r>
              <a:rPr lang="en-US" sz="1200" b="1" i="0" dirty="0">
                <a:solidFill>
                  <a:srgbClr val="C00000"/>
                </a:solidFill>
                <a:effectLst/>
              </a:rPr>
              <a:t>individual</a:t>
            </a:r>
            <a:r>
              <a:rPr lang="en-US" sz="1200" b="0" i="0" dirty="0">
                <a:effectLst/>
              </a:rPr>
              <a:t> (too lazy to recycle, not properly understanding the issues)</a:t>
            </a:r>
          </a:p>
        </p:txBody>
      </p:sp>
      <p:sp>
        <p:nvSpPr>
          <p:cNvPr id="4" name="Slide Number Placeholder 3"/>
          <p:cNvSpPr>
            <a:spLocks noGrp="1"/>
          </p:cNvSpPr>
          <p:nvPr>
            <p:ph type="sldNum" sz="quarter" idx="5"/>
          </p:nvPr>
        </p:nvSpPr>
        <p:spPr/>
        <p:txBody>
          <a:bodyPr/>
          <a:lstStyle/>
          <a:p>
            <a:fld id="{C18A9418-D4C5-4ED9-8A24-7145815518C2}" type="slidenum">
              <a:rPr lang="en-CA" smtClean="0"/>
              <a:t>28</a:t>
            </a:fld>
            <a:endParaRPr lang="en-CA" dirty="0"/>
          </a:p>
        </p:txBody>
      </p:sp>
    </p:spTree>
    <p:extLst>
      <p:ext uri="{BB962C8B-B14F-4D97-AF65-F5344CB8AC3E}">
        <p14:creationId xmlns:p14="http://schemas.microsoft.com/office/powerpoint/2010/main" val="33789421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CA" b="1" i="0" dirty="0">
                <a:solidFill>
                  <a:srgbClr val="464646"/>
                </a:solidFill>
                <a:effectLst/>
                <a:latin typeface="Calibri" panose="020F0502020204030204" pitchFamily="34" charset="0"/>
              </a:rPr>
              <a:t>Neoconservative – Individual Problem</a:t>
            </a:r>
            <a:br>
              <a:rPr lang="en-US" dirty="0">
                <a:effectLst/>
              </a:rPr>
            </a:br>
            <a:r>
              <a:rPr lang="en-US" dirty="0">
                <a:effectLst/>
              </a:rPr>
              <a:t>• Does not acknowledge that the problem is built into capitalism and corporate greed</a:t>
            </a:r>
            <a:br>
              <a:rPr lang="en-US" dirty="0">
                <a:effectLst/>
              </a:rPr>
            </a:br>
            <a:r>
              <a:rPr lang="en-US" dirty="0">
                <a:effectLst/>
              </a:rPr>
              <a:t>• Does not consider privilege, power, societal needs and </a:t>
            </a:r>
            <a:br>
              <a:rPr lang="en-US" dirty="0">
                <a:effectLst/>
              </a:rPr>
            </a:br>
            <a:endParaRPr lang="en-US" dirty="0">
              <a:effectLst/>
            </a:endParaRPr>
          </a:p>
          <a:p>
            <a:pPr marL="0" indent="0">
              <a:buFont typeface="Arial" panose="020B0604020202020204" pitchFamily="34" charset="0"/>
              <a:buNone/>
            </a:pPr>
            <a:r>
              <a:rPr lang="en-CA" b="1" i="0" dirty="0">
                <a:solidFill>
                  <a:srgbClr val="464646"/>
                </a:solidFill>
                <a:effectLst/>
                <a:latin typeface="Calibri" panose="020F0502020204030204" pitchFamily="34" charset="0"/>
              </a:rPr>
              <a:t>Neoliberal – Institutional Problem</a:t>
            </a:r>
            <a:endParaRPr lang="en-US" b="1" i="0" dirty="0">
              <a:solidFill>
                <a:srgbClr val="464646"/>
              </a:solidFill>
              <a:effectLst/>
              <a:latin typeface="Calibri" panose="020F0502020204030204" pitchFamily="34" charset="0"/>
            </a:endParaRPr>
          </a:p>
          <a:p>
            <a:pPr marL="0" indent="0">
              <a:buFont typeface="Arial" panose="020B0604020202020204" pitchFamily="34" charset="0"/>
              <a:buNone/>
            </a:pPr>
            <a:r>
              <a:rPr lang="en-US" b="0" i="0" dirty="0">
                <a:solidFill>
                  <a:srgbClr val="464646"/>
                </a:solidFill>
                <a:effectLst/>
                <a:latin typeface="Calibri" panose="020F0502020204030204" pitchFamily="34" charset="0"/>
              </a:rPr>
              <a:t>• Acknowledges structural flaws within the system but will not change the system</a:t>
            </a:r>
            <a:br>
              <a:rPr lang="en-US" dirty="0"/>
            </a:br>
            <a:r>
              <a:rPr lang="en-US" b="0" i="0" dirty="0">
                <a:solidFill>
                  <a:srgbClr val="464646"/>
                </a:solidFill>
                <a:effectLst/>
                <a:latin typeface="Calibri" panose="020F0502020204030204" pitchFamily="34" charset="0"/>
              </a:rPr>
              <a:t>• Supports educational reforms</a:t>
            </a:r>
          </a:p>
          <a:p>
            <a:pPr marL="0" indent="0">
              <a:buFont typeface="Arial" panose="020B0604020202020204" pitchFamily="34" charset="0"/>
              <a:buNone/>
            </a:pPr>
            <a:endParaRPr lang="en-US" b="0" i="0" dirty="0">
              <a:solidFill>
                <a:srgbClr val="464646"/>
              </a:solidFill>
              <a:effectLst/>
              <a:latin typeface="Calibri" panose="020F0502020204030204" pitchFamily="34" charset="0"/>
            </a:endParaRPr>
          </a:p>
          <a:p>
            <a:pPr marL="0" indent="0">
              <a:buFont typeface="Arial" panose="020B0604020202020204" pitchFamily="34" charset="0"/>
              <a:buNone/>
            </a:pPr>
            <a:r>
              <a:rPr lang="en-CA" b="1" i="0" dirty="0">
                <a:solidFill>
                  <a:srgbClr val="464646"/>
                </a:solidFill>
                <a:effectLst/>
                <a:latin typeface="Calibri" panose="020F0502020204030204" pitchFamily="34" charset="0"/>
              </a:rPr>
              <a:t>Social Democratic – Systemic/Structural Problem</a:t>
            </a:r>
            <a:endParaRPr lang="en-US" b="0" i="0" dirty="0">
              <a:solidFill>
                <a:srgbClr val="464646"/>
              </a:solidFill>
              <a:effectLst/>
              <a:latin typeface="Calibri" panose="020F0502020204030204" pitchFamily="34" charset="0"/>
            </a:endParaRPr>
          </a:p>
          <a:p>
            <a:pPr marL="0" indent="0">
              <a:buFont typeface="Arial" panose="020B0604020202020204" pitchFamily="34" charset="0"/>
              <a:buNone/>
            </a:pPr>
            <a:r>
              <a:rPr lang="en-US" b="0" i="0" dirty="0">
                <a:solidFill>
                  <a:srgbClr val="464646"/>
                </a:solidFill>
                <a:effectLst/>
                <a:latin typeface="Calibri" panose="020F0502020204030204" pitchFamily="34" charset="0"/>
              </a:rPr>
              <a:t>• Seeks to reform capitalism system and pushes for more equitable distribution of economic resources in society</a:t>
            </a:r>
            <a:br>
              <a:rPr lang="en-US" dirty="0"/>
            </a:br>
            <a:endParaRPr lang="en-US" dirty="0"/>
          </a:p>
          <a:p>
            <a:pPr marL="0" indent="0">
              <a:buFont typeface="Arial" panose="020B0604020202020204" pitchFamily="34" charset="0"/>
              <a:buNone/>
            </a:pPr>
            <a:r>
              <a:rPr lang="en-US" b="1" i="0" dirty="0">
                <a:solidFill>
                  <a:srgbClr val="464646"/>
                </a:solidFill>
                <a:effectLst/>
                <a:latin typeface="Calibri" panose="020F0502020204030204" pitchFamily="34" charset="0"/>
              </a:rPr>
              <a:t>Democratic Socialist</a:t>
            </a:r>
            <a:r>
              <a:rPr lang="en-CA" b="1" i="0" dirty="0">
                <a:solidFill>
                  <a:srgbClr val="464646"/>
                </a:solidFill>
                <a:effectLst/>
                <a:latin typeface="Calibri" panose="020F0502020204030204" pitchFamily="34" charset="0"/>
              </a:rPr>
              <a:t> – Systemic/Structural Problem</a:t>
            </a:r>
            <a:endParaRPr lang="en-US" b="0" i="0" dirty="0">
              <a:solidFill>
                <a:srgbClr val="464646"/>
              </a:solidFill>
              <a:effectLst/>
              <a:latin typeface="Calibri" panose="020F0502020204030204" pitchFamily="34" charset="0"/>
            </a:endParaRPr>
          </a:p>
          <a:p>
            <a:pPr marL="0" indent="0">
              <a:buFont typeface="Arial" panose="020B0604020202020204" pitchFamily="34" charset="0"/>
              <a:buNone/>
            </a:pPr>
            <a:r>
              <a:rPr lang="en-US" b="0" i="0" dirty="0">
                <a:solidFill>
                  <a:srgbClr val="464646"/>
                </a:solidFill>
                <a:effectLst/>
                <a:latin typeface="Calibri" panose="020F0502020204030204" pitchFamily="34" charset="0"/>
              </a:rPr>
              <a:t>• Long-term goal is a socialist society where there is democratic decision making about economic policies and political structures</a:t>
            </a:r>
            <a:br>
              <a:rPr lang="en-US" dirty="0"/>
            </a:b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0" dirty="0">
                <a:solidFill>
                  <a:srgbClr val="464646"/>
                </a:solidFill>
                <a:effectLst/>
                <a:latin typeface="Calibri" panose="020F0502020204030204" pitchFamily="34" charset="0"/>
              </a:rPr>
              <a:t>Decolonizing </a:t>
            </a:r>
            <a:r>
              <a:rPr lang="en-CA" b="1" i="0" dirty="0">
                <a:solidFill>
                  <a:srgbClr val="464646"/>
                </a:solidFill>
                <a:effectLst/>
                <a:latin typeface="Calibri" panose="020F0502020204030204" pitchFamily="34" charset="0"/>
              </a:rPr>
              <a:t>– Systemic/Structural Problem</a:t>
            </a:r>
            <a:endParaRPr lang="en-US" b="0" i="0" dirty="0">
              <a:solidFill>
                <a:srgbClr val="464646"/>
              </a:solidFill>
              <a:effectLst/>
              <a:latin typeface="Calibri" panose="020F0502020204030204" pitchFamily="34" charset="0"/>
            </a:endParaRPr>
          </a:p>
          <a:p>
            <a:pPr marL="0" indent="0">
              <a:buFont typeface="Arial" panose="020B0604020202020204" pitchFamily="34" charset="0"/>
              <a:buNone/>
            </a:pPr>
            <a:r>
              <a:rPr lang="en-US" b="0" i="0" dirty="0">
                <a:solidFill>
                  <a:srgbClr val="464646"/>
                </a:solidFill>
                <a:effectLst/>
                <a:latin typeface="Calibri" panose="020F0502020204030204" pitchFamily="34" charset="0"/>
              </a:rPr>
              <a:t>• Capitalism is destructive and oppressive. It must be dismantled</a:t>
            </a: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29</a:t>
            </a:fld>
            <a:endParaRPr lang="en-CA" dirty="0"/>
          </a:p>
        </p:txBody>
      </p:sp>
    </p:spTree>
    <p:extLst>
      <p:ext uri="{BB962C8B-B14F-4D97-AF65-F5344CB8AC3E}">
        <p14:creationId xmlns:p14="http://schemas.microsoft.com/office/powerpoint/2010/main" val="766866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Learning Outcomes</a:t>
            </a:r>
          </a:p>
          <a:p>
            <a:pPr marL="171450" indent="-171450">
              <a:buFont typeface="Arial" panose="020B0604020202020204" pitchFamily="34" charset="0"/>
              <a:buChar char="•"/>
            </a:pPr>
            <a:r>
              <a:rPr lang="en-US" sz="1200" dirty="0"/>
              <a:t>Review: Social Analysis – Triangle Model</a:t>
            </a:r>
          </a:p>
          <a:p>
            <a:pPr marL="171450" indent="-171450">
              <a:buFont typeface="Arial" panose="020B0604020202020204" pitchFamily="34" charset="0"/>
              <a:buChar char="•"/>
            </a:pPr>
            <a:r>
              <a:rPr lang="en-US" sz="1200" dirty="0"/>
              <a:t>The Perennial Problem of plastic</a:t>
            </a:r>
          </a:p>
          <a:p>
            <a:pPr marL="171450" indent="-171450">
              <a:buFont typeface="Arial" panose="020B0604020202020204" pitchFamily="34" charset="0"/>
              <a:buChar char="•"/>
            </a:pPr>
            <a:r>
              <a:rPr lang="en-US" sz="1200" dirty="0"/>
              <a:t>The Story of Plastic</a:t>
            </a:r>
          </a:p>
          <a:p>
            <a:pPr marL="171450" indent="-171450">
              <a:buFont typeface="Arial" panose="020B0604020202020204" pitchFamily="34" charset="0"/>
              <a:buChar char="•"/>
            </a:pPr>
            <a:r>
              <a:rPr lang="en-US" sz="1200" dirty="0"/>
              <a:t>The Great Pacific Garbage Patch </a:t>
            </a:r>
          </a:p>
          <a:p>
            <a:pPr marL="171450" indent="-171450">
              <a:buFont typeface="Arial" panose="020B0604020202020204" pitchFamily="34" charset="0"/>
              <a:buChar char="•"/>
            </a:pPr>
            <a:r>
              <a:rPr lang="en-US" sz="1200" dirty="0"/>
              <a:t>Canada Bans Single Use Plastics </a:t>
            </a:r>
          </a:p>
          <a:p>
            <a:pPr marL="171450" indent="-171450">
              <a:buFont typeface="Arial" panose="020B0604020202020204" pitchFamily="34" charset="0"/>
              <a:buChar char="•"/>
            </a:pPr>
            <a:r>
              <a:rPr lang="en-US" sz="1200" dirty="0"/>
              <a:t>What can be done?</a:t>
            </a:r>
          </a:p>
          <a:p>
            <a:pPr marL="171450" indent="-171450">
              <a:buFont typeface="Arial" panose="020B0604020202020204" pitchFamily="34" charset="0"/>
              <a:buChar char="•"/>
            </a:pPr>
            <a:r>
              <a:rPr lang="en-US" sz="1200" dirty="0"/>
              <a:t>Historical Context(s) </a:t>
            </a:r>
          </a:p>
          <a:p>
            <a:pPr marL="171450" indent="-171450">
              <a:buFont typeface="Arial" panose="020B0604020202020204" pitchFamily="34" charset="0"/>
              <a:buChar char="•"/>
            </a:pPr>
            <a:r>
              <a:rPr lang="en-US" sz="1200" dirty="0"/>
              <a:t>Individual &amp; Community Perceptions</a:t>
            </a:r>
          </a:p>
          <a:p>
            <a:pPr marL="171450" indent="-171450">
              <a:buFont typeface="Arial" panose="020B0604020202020204" pitchFamily="34" charset="0"/>
              <a:buChar char="•"/>
            </a:pPr>
            <a:r>
              <a:rPr lang="en-US" sz="1200" dirty="0"/>
              <a:t>Dominant Ideologies &amp; Discourses</a:t>
            </a:r>
          </a:p>
          <a:p>
            <a:pPr marL="171450" indent="-171450">
              <a:buFont typeface="Arial" panose="020B0604020202020204" pitchFamily="34" charset="0"/>
              <a:buChar char="•"/>
            </a:pPr>
            <a:r>
              <a:rPr lang="en-US" sz="1200" dirty="0"/>
              <a:t>Institutional Perpetuations</a:t>
            </a:r>
          </a:p>
          <a:p>
            <a:pPr marL="171450" indent="-171450">
              <a:buFont typeface="Arial" panose="020B0604020202020204" pitchFamily="34" charset="0"/>
              <a:buChar char="•"/>
            </a:pPr>
            <a:r>
              <a:rPr lang="en-US" sz="1200" dirty="0"/>
              <a:t>Breakout Session</a:t>
            </a:r>
          </a:p>
          <a:p>
            <a:pPr marL="171450" indent="-171450">
              <a:buFont typeface="Arial" panose="020B0604020202020204" pitchFamily="34" charset="0"/>
              <a:buChar char="•"/>
            </a:pPr>
            <a:r>
              <a:rPr lang="en-US" sz="1200" dirty="0"/>
              <a:t>Social Action: An Example</a:t>
            </a:r>
          </a:p>
          <a:p>
            <a:pPr marL="171450" indent="-171450">
              <a:buFont typeface="Arial" panose="020B0604020202020204" pitchFamily="34" charset="0"/>
              <a:buChar char="•"/>
            </a:pPr>
            <a:r>
              <a:rPr lang="en-US" sz="1200" dirty="0"/>
              <a:t>Questions</a:t>
            </a:r>
          </a:p>
        </p:txBody>
      </p:sp>
      <p:sp>
        <p:nvSpPr>
          <p:cNvPr id="4" name="Slide Number Placeholder 3"/>
          <p:cNvSpPr>
            <a:spLocks noGrp="1"/>
          </p:cNvSpPr>
          <p:nvPr>
            <p:ph type="sldNum" sz="quarter" idx="5"/>
          </p:nvPr>
        </p:nvSpPr>
        <p:spPr/>
        <p:txBody>
          <a:bodyPr/>
          <a:lstStyle/>
          <a:p>
            <a:fld id="{C18A9418-D4C5-4ED9-8A24-7145815518C2}" type="slidenum">
              <a:rPr lang="en-CA" smtClean="0"/>
              <a:t>3</a:t>
            </a:fld>
            <a:endParaRPr lang="en-CA" dirty="0"/>
          </a:p>
        </p:txBody>
      </p:sp>
    </p:spTree>
    <p:extLst>
      <p:ext uri="{BB962C8B-B14F-4D97-AF65-F5344CB8AC3E}">
        <p14:creationId xmlns:p14="http://schemas.microsoft.com/office/powerpoint/2010/main" val="14052083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1200" dirty="0"/>
              <a:t>Woven into the fabric of our society and our everyday needs. </a:t>
            </a:r>
          </a:p>
          <a:p>
            <a:pPr marL="342900" indent="-342900">
              <a:buFont typeface="Arial" panose="020B0604020202020204" pitchFamily="34" charset="0"/>
              <a:buChar char="•"/>
            </a:pPr>
            <a:r>
              <a:rPr lang="en-US" sz="1200" dirty="0"/>
              <a:t>Corporations driven by how to continually make money rather that the greater good of people and or the environment.</a:t>
            </a:r>
          </a:p>
          <a:p>
            <a:pPr marL="342900" indent="-342900">
              <a:buFont typeface="Arial" panose="020B0604020202020204" pitchFamily="34" charset="0"/>
              <a:buChar char="•"/>
            </a:pPr>
            <a:r>
              <a:rPr lang="en-US" sz="1200" dirty="0"/>
              <a:t>Capitalism and colonialism drive decision making at corporate and governmental policy and governance.</a:t>
            </a:r>
          </a:p>
          <a:p>
            <a:pPr marL="342900" indent="-342900">
              <a:buFont typeface="Arial" panose="020B0604020202020204" pitchFamily="34" charset="0"/>
              <a:buChar char="•"/>
            </a:pPr>
            <a:endParaRPr lang="en-US" sz="1200" dirty="0"/>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b="1" dirty="0">
                <a:hlinkClick r:id="rId3">
                  <a:extLst>
                    <a:ext uri="{A12FA001-AC4F-418D-AE19-62706E023703}">
                      <ahyp:hlinkClr xmlns:ahyp="http://schemas.microsoft.com/office/drawing/2018/hyperlinkcolor" val="tx"/>
                    </a:ext>
                  </a:extLst>
                </a:hlinkClick>
              </a:rPr>
              <a:t>https://www.vox.com/energy-and-environment/21419505/oil-gas-price-plastics-peak-climate-change</a:t>
            </a:r>
            <a:endParaRPr lang="en-CA" b="1" dirty="0"/>
          </a:p>
          <a:p>
            <a:pPr marL="342900" indent="-342900">
              <a:buFont typeface="Arial" panose="020B0604020202020204" pitchFamily="34" charset="0"/>
              <a:buChar char="•"/>
            </a:pPr>
            <a:endParaRPr lang="en-CA" sz="1200" dirty="0"/>
          </a:p>
        </p:txBody>
      </p:sp>
      <p:sp>
        <p:nvSpPr>
          <p:cNvPr id="4" name="Slide Number Placeholder 3"/>
          <p:cNvSpPr>
            <a:spLocks noGrp="1"/>
          </p:cNvSpPr>
          <p:nvPr>
            <p:ph type="sldNum" sz="quarter" idx="5"/>
          </p:nvPr>
        </p:nvSpPr>
        <p:spPr/>
        <p:txBody>
          <a:bodyPr/>
          <a:lstStyle/>
          <a:p>
            <a:fld id="{C18A9418-D4C5-4ED9-8A24-7145815518C2}" type="slidenum">
              <a:rPr lang="en-CA" smtClean="0"/>
              <a:t>30</a:t>
            </a:fld>
            <a:endParaRPr lang="en-CA" dirty="0"/>
          </a:p>
        </p:txBody>
      </p:sp>
    </p:spTree>
    <p:extLst>
      <p:ext uri="{BB962C8B-B14F-4D97-AF65-F5344CB8AC3E}">
        <p14:creationId xmlns:p14="http://schemas.microsoft.com/office/powerpoint/2010/main" val="33504281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15 Minute Break</a:t>
            </a:r>
          </a:p>
        </p:txBody>
      </p:sp>
      <p:sp>
        <p:nvSpPr>
          <p:cNvPr id="4" name="Slide Number Placeholder 3"/>
          <p:cNvSpPr>
            <a:spLocks noGrp="1"/>
          </p:cNvSpPr>
          <p:nvPr>
            <p:ph type="sldNum" sz="quarter" idx="5"/>
          </p:nvPr>
        </p:nvSpPr>
        <p:spPr/>
        <p:txBody>
          <a:bodyPr/>
          <a:lstStyle/>
          <a:p>
            <a:fld id="{C18A9418-D4C5-4ED9-8A24-7145815518C2}" type="slidenum">
              <a:rPr lang="en-CA" smtClean="0"/>
              <a:t>31</a:t>
            </a:fld>
            <a:endParaRPr lang="en-CA" dirty="0"/>
          </a:p>
        </p:txBody>
      </p:sp>
    </p:spTree>
    <p:extLst>
      <p:ext uri="{BB962C8B-B14F-4D97-AF65-F5344CB8AC3E}">
        <p14:creationId xmlns:p14="http://schemas.microsoft.com/office/powerpoint/2010/main" val="470097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32</a:t>
            </a:fld>
            <a:endParaRPr lang="en-CA" dirty="0"/>
          </a:p>
        </p:txBody>
      </p:sp>
    </p:spTree>
    <p:extLst>
      <p:ext uri="{BB962C8B-B14F-4D97-AF65-F5344CB8AC3E}">
        <p14:creationId xmlns:p14="http://schemas.microsoft.com/office/powerpoint/2010/main" val="606020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261D46"/>
                </a:solidFill>
                <a:effectLst/>
                <a:latin typeface="Calibri" panose="020F0502020204030204" pitchFamily="34" charset="0"/>
              </a:rPr>
              <a:t>Where/how/why/when did the problem originate?</a:t>
            </a:r>
          </a:p>
          <a:p>
            <a:pPr algn="l">
              <a:buFont typeface="+mj-lt"/>
              <a:buAutoNum type="arabicPeriod"/>
            </a:pPr>
            <a:r>
              <a:rPr lang="en-US" b="0" i="0" dirty="0">
                <a:solidFill>
                  <a:srgbClr val="261D46"/>
                </a:solidFill>
                <a:effectLst/>
                <a:latin typeface="Calibri" panose="020F0502020204030204" pitchFamily="34" charset="0"/>
              </a:rPr>
              <a:t>How has the social problem been challenged historically and by whom?</a:t>
            </a:r>
          </a:p>
          <a:p>
            <a:pPr algn="l">
              <a:buFont typeface="+mj-lt"/>
              <a:buAutoNum type="arabicPeriod"/>
            </a:pPr>
            <a:r>
              <a:rPr lang="en-US" b="0" i="0" dirty="0">
                <a:solidFill>
                  <a:srgbClr val="261D46"/>
                </a:solidFill>
                <a:effectLst/>
                <a:latin typeface="Calibri" panose="020F0502020204030204" pitchFamily="34" charset="0"/>
              </a:rPr>
              <a:t>How has the social problem evolved over time? </a:t>
            </a:r>
            <a:br>
              <a:rPr lang="en-US" b="0" i="0" dirty="0">
                <a:solidFill>
                  <a:srgbClr val="261D46"/>
                </a:solidFill>
                <a:effectLst/>
                <a:latin typeface="Calibri" panose="020F0502020204030204" pitchFamily="34" charset="0"/>
              </a:rPr>
            </a:br>
            <a:r>
              <a:rPr lang="en-US" b="0" i="0" dirty="0">
                <a:solidFill>
                  <a:srgbClr val="261D46"/>
                </a:solidFill>
                <a:effectLst/>
                <a:latin typeface="Calibri" panose="020F0502020204030204" pitchFamily="34" charset="0"/>
              </a:rPr>
              <a:t>   Have there been changes in laws, norms, practices, and policies that affected it?</a:t>
            </a:r>
          </a:p>
          <a:p>
            <a:pPr algn="l">
              <a:buFont typeface="+mj-lt"/>
              <a:buAutoNum type="arabicPeriod"/>
            </a:pPr>
            <a:r>
              <a:rPr lang="en-US" b="0" i="0" dirty="0">
                <a:solidFill>
                  <a:srgbClr val="261D46"/>
                </a:solidFill>
                <a:effectLst/>
                <a:latin typeface="Calibri" panose="020F0502020204030204" pitchFamily="34" charset="0"/>
              </a:rPr>
              <a:t>Has it been influenced by societal upheavals? Reforms? Revolution?</a:t>
            </a:r>
          </a:p>
          <a:p>
            <a:pPr algn="l">
              <a:buFont typeface="+mj-lt"/>
              <a:buAutoNum type="arabicPeriod"/>
            </a:pPr>
            <a:r>
              <a:rPr lang="en-US" b="0" i="0" dirty="0">
                <a:solidFill>
                  <a:srgbClr val="261D46"/>
                </a:solidFill>
                <a:effectLst/>
                <a:latin typeface="Calibri" panose="020F0502020204030204" pitchFamily="34" charset="0"/>
              </a:rPr>
              <a:t>Why does the problem persist? </a:t>
            </a:r>
            <a:br>
              <a:rPr lang="en-US" b="0" i="0" dirty="0">
                <a:solidFill>
                  <a:srgbClr val="261D46"/>
                </a:solidFill>
                <a:effectLst/>
                <a:latin typeface="Calibri" panose="020F0502020204030204" pitchFamily="34" charset="0"/>
              </a:rPr>
            </a:br>
            <a:r>
              <a:rPr lang="en-US" b="0" i="0" dirty="0">
                <a:solidFill>
                  <a:srgbClr val="261D46"/>
                </a:solidFill>
                <a:effectLst/>
                <a:latin typeface="Calibri" panose="020F0502020204030204" pitchFamily="34" charset="0"/>
              </a:rPr>
              <a:t>   How is hegemony achieved?</a:t>
            </a:r>
          </a:p>
          <a:p>
            <a:pPr algn="l">
              <a:buFont typeface="+mj-lt"/>
              <a:buAutoNum type="arabicPeriod"/>
            </a:pPr>
            <a:r>
              <a:rPr lang="en-US" b="0" i="0" dirty="0">
                <a:solidFill>
                  <a:srgbClr val="261D46"/>
                </a:solidFill>
                <a:effectLst/>
                <a:latin typeface="Calibri" panose="020F0502020204030204" pitchFamily="34" charset="0"/>
              </a:rPr>
              <a:t>How have powerful groups prevented the social problem from being addressed? </a:t>
            </a:r>
            <a:br>
              <a:rPr lang="en-US" b="0" i="0" dirty="0">
                <a:solidFill>
                  <a:srgbClr val="261D46"/>
                </a:solidFill>
                <a:effectLst/>
                <a:latin typeface="Calibri" panose="020F0502020204030204" pitchFamily="34" charset="0"/>
              </a:rPr>
            </a:br>
            <a:r>
              <a:rPr lang="en-US" b="0" i="0" dirty="0">
                <a:solidFill>
                  <a:srgbClr val="261D46"/>
                </a:solidFill>
                <a:effectLst/>
                <a:latin typeface="Calibri" panose="020F0502020204030204" pitchFamily="34" charset="0"/>
              </a:rPr>
              <a:t>Have they made superficial changes that allow them to hold onto power? </a:t>
            </a:r>
            <a:br>
              <a:rPr lang="en-US" b="0" i="0" dirty="0">
                <a:solidFill>
                  <a:srgbClr val="261D46"/>
                </a:solidFill>
                <a:effectLst/>
                <a:latin typeface="Calibri" panose="020F0502020204030204" pitchFamily="34" charset="0"/>
              </a:rPr>
            </a:br>
            <a:r>
              <a:rPr lang="en-US" b="0" i="0" dirty="0">
                <a:solidFill>
                  <a:srgbClr val="261D46"/>
                </a:solidFill>
                <a:effectLst/>
                <a:latin typeface="Calibri" panose="020F0502020204030204" pitchFamily="34" charset="0"/>
              </a:rPr>
              <a:t>Or have they used overt institutional power such as the courts, military, or police forces?</a:t>
            </a:r>
          </a:p>
        </p:txBody>
      </p:sp>
      <p:sp>
        <p:nvSpPr>
          <p:cNvPr id="4" name="Slide Number Placeholder 3"/>
          <p:cNvSpPr>
            <a:spLocks noGrp="1"/>
          </p:cNvSpPr>
          <p:nvPr>
            <p:ph type="sldNum" sz="quarter" idx="5"/>
          </p:nvPr>
        </p:nvSpPr>
        <p:spPr/>
        <p:txBody>
          <a:bodyPr/>
          <a:lstStyle/>
          <a:p>
            <a:fld id="{C18A9418-D4C5-4ED9-8A24-7145815518C2}" type="slidenum">
              <a:rPr lang="en-CA" smtClean="0"/>
              <a:t>33</a:t>
            </a:fld>
            <a:endParaRPr lang="en-CA" dirty="0"/>
          </a:p>
        </p:txBody>
      </p:sp>
    </p:spTree>
    <p:extLst>
      <p:ext uri="{BB962C8B-B14F-4D97-AF65-F5344CB8AC3E}">
        <p14:creationId xmlns:p14="http://schemas.microsoft.com/office/powerpoint/2010/main" val="3115691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dirty="0">
                <a:solidFill>
                  <a:srgbClr val="464646"/>
                </a:solidFill>
                <a:effectLst/>
                <a:latin typeface="Calibri" panose="020F0502020204030204" pitchFamily="34" charset="0"/>
              </a:rPr>
              <a:t>Based on these factors, some individuals and communities choose to engage in social action to address the problem. </a:t>
            </a:r>
          </a:p>
          <a:p>
            <a:pPr marL="171450" indent="-171450" algn="l">
              <a:buFont typeface="Arial" panose="020B0604020202020204" pitchFamily="34" charset="0"/>
              <a:buChar char="•"/>
            </a:pPr>
            <a:r>
              <a:rPr lang="en-US" b="0" i="0" dirty="0">
                <a:solidFill>
                  <a:srgbClr val="464646"/>
                </a:solidFill>
                <a:effectLst/>
                <a:latin typeface="Calibri" panose="020F0502020204030204" pitchFamily="34" charset="0"/>
              </a:rPr>
              <a:t>Others ignore it and hope it goes away on its own. </a:t>
            </a:r>
          </a:p>
          <a:p>
            <a:pPr marL="171450" indent="-171450" algn="l">
              <a:buFont typeface="Arial" panose="020B0604020202020204" pitchFamily="34" charset="0"/>
              <a:buChar char="•"/>
            </a:pPr>
            <a:r>
              <a:rPr lang="en-US" b="0" i="0" dirty="0">
                <a:solidFill>
                  <a:srgbClr val="464646"/>
                </a:solidFill>
                <a:effectLst/>
                <a:latin typeface="Calibri" panose="020F0502020204030204" pitchFamily="34" charset="0"/>
              </a:rPr>
              <a:t>And yet others don’t see it as a problem at all and continue with harmful attitudes, behaviours, and practices.</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34</a:t>
            </a:fld>
            <a:endParaRPr lang="en-CA" dirty="0"/>
          </a:p>
        </p:txBody>
      </p:sp>
    </p:spTree>
    <p:extLst>
      <p:ext uri="{BB962C8B-B14F-4D97-AF65-F5344CB8AC3E}">
        <p14:creationId xmlns:p14="http://schemas.microsoft.com/office/powerpoint/2010/main" val="42927231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CA" dirty="0"/>
              <a:t>Social Action - Solutions </a:t>
            </a:r>
          </a:p>
          <a:p>
            <a:pPr marL="0" indent="0">
              <a:buFont typeface="Arial" panose="020B0604020202020204" pitchFamily="34" charset="0"/>
              <a:buNone/>
            </a:pPr>
            <a:r>
              <a:rPr lang="en-CA" dirty="0"/>
              <a:t>A Plastic Free Isle </a:t>
            </a:r>
          </a:p>
          <a:p>
            <a:pPr marL="0" indent="0">
              <a:buFont typeface="Arial" panose="020B0604020202020204" pitchFamily="34" charset="0"/>
              <a:buNone/>
            </a:pPr>
            <a:r>
              <a:rPr lang="en-CA" dirty="0"/>
              <a:t>Reduce use  – Reduce plastic</a:t>
            </a:r>
          </a:p>
          <a:p>
            <a:pPr marL="0" indent="0">
              <a:buFont typeface="Arial" panose="020B0604020202020204" pitchFamily="34" charset="0"/>
              <a:buNone/>
            </a:pPr>
            <a:r>
              <a:rPr lang="en-CA" dirty="0"/>
              <a:t>https://vimeo.com/340290971</a:t>
            </a:r>
          </a:p>
          <a:p>
            <a:pPr marL="0" indent="0">
              <a:buFont typeface="Arial" panose="020B0604020202020204" pitchFamily="34" charset="0"/>
              <a:buNone/>
            </a:pPr>
            <a:endParaRPr lang="en-CA" dirty="0"/>
          </a:p>
          <a:p>
            <a:pPr marL="0" indent="0">
              <a:buFont typeface="Arial" panose="020B0604020202020204" pitchFamily="34" charset="0"/>
              <a:buNone/>
            </a:pPr>
            <a:r>
              <a:rPr lang="en-CA" dirty="0"/>
              <a:t>https://aplasticplanet.com/single-goal/</a:t>
            </a:r>
          </a:p>
        </p:txBody>
      </p:sp>
      <p:sp>
        <p:nvSpPr>
          <p:cNvPr id="4" name="Slide Number Placeholder 3"/>
          <p:cNvSpPr>
            <a:spLocks noGrp="1"/>
          </p:cNvSpPr>
          <p:nvPr>
            <p:ph type="sldNum" sz="quarter" idx="5"/>
          </p:nvPr>
        </p:nvSpPr>
        <p:spPr/>
        <p:txBody>
          <a:bodyPr/>
          <a:lstStyle/>
          <a:p>
            <a:fld id="{C18A9418-D4C5-4ED9-8A24-7145815518C2}" type="slidenum">
              <a:rPr lang="en-CA" smtClean="0"/>
              <a:t>35</a:t>
            </a:fld>
            <a:endParaRPr lang="en-CA" dirty="0"/>
          </a:p>
        </p:txBody>
      </p:sp>
    </p:spTree>
    <p:extLst>
      <p:ext uri="{BB962C8B-B14F-4D97-AF65-F5344CB8AC3E}">
        <p14:creationId xmlns:p14="http://schemas.microsoft.com/office/powerpoint/2010/main" val="2726475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b="0" i="0" dirty="0">
                <a:solidFill>
                  <a:srgbClr val="464646"/>
                </a:solidFill>
                <a:effectLst/>
                <a:latin typeface="Calibri" panose="020F0502020204030204" pitchFamily="34" charset="0"/>
              </a:rPr>
              <a:t>By engaging in social analysis, we are able to find the root causes of social problems.</a:t>
            </a:r>
          </a:p>
          <a:p>
            <a:pPr marL="171450" indent="-171450" algn="l">
              <a:buFont typeface="Arial" panose="020B0604020202020204" pitchFamily="34" charset="0"/>
              <a:buChar char="•"/>
            </a:pPr>
            <a:r>
              <a:rPr lang="en-US" b="0" i="0" dirty="0">
                <a:solidFill>
                  <a:srgbClr val="464646"/>
                </a:solidFill>
                <a:effectLst/>
                <a:latin typeface="Calibri" panose="020F0502020204030204" pitchFamily="34" charset="0"/>
              </a:rPr>
              <a:t>This allows us to evaluate strategies to address them, change our attitudes or behaviours, and take social action</a:t>
            </a: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36</a:t>
            </a:fld>
            <a:endParaRPr lang="en-CA" dirty="0"/>
          </a:p>
        </p:txBody>
      </p:sp>
    </p:spTree>
    <p:extLst>
      <p:ext uri="{BB962C8B-B14F-4D97-AF65-F5344CB8AC3E}">
        <p14:creationId xmlns:p14="http://schemas.microsoft.com/office/powerpoint/2010/main" val="36415192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solidFill>
                  <a:schemeClr val="bg1"/>
                </a:solidFill>
              </a:rPr>
              <a:t>QUESTIONS</a:t>
            </a:r>
          </a:p>
        </p:txBody>
      </p:sp>
      <p:sp>
        <p:nvSpPr>
          <p:cNvPr id="4" name="Slide Number Placeholder 3"/>
          <p:cNvSpPr>
            <a:spLocks noGrp="1"/>
          </p:cNvSpPr>
          <p:nvPr>
            <p:ph type="sldNum" sz="quarter" idx="5"/>
          </p:nvPr>
        </p:nvSpPr>
        <p:spPr/>
        <p:txBody>
          <a:bodyPr/>
          <a:lstStyle/>
          <a:p>
            <a:fld id="{C18A9418-D4C5-4ED9-8A24-7145815518C2}" type="slidenum">
              <a:rPr lang="en-CA" smtClean="0"/>
              <a:t>37</a:t>
            </a:fld>
            <a:endParaRPr lang="en-CA"/>
          </a:p>
        </p:txBody>
      </p:sp>
    </p:spTree>
    <p:extLst>
      <p:ext uri="{BB962C8B-B14F-4D97-AF65-F5344CB8AC3E}">
        <p14:creationId xmlns:p14="http://schemas.microsoft.com/office/powerpoint/2010/main" val="401088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en-CA" dirty="0"/>
              <a:t>At its most basic level, Global Citizenship is the idea that we belong to a shared community of human beings.</a:t>
            </a:r>
          </a:p>
          <a:p>
            <a:pPr marL="181240" indent="-181240">
              <a:buFont typeface="Arial" panose="020B0604020202020204" pitchFamily="34" charset="0"/>
              <a:buChar char="•"/>
            </a:pPr>
            <a:r>
              <a:rPr lang="en-CA" dirty="0"/>
              <a:t>This means that we think of ourselves not strictly as citizens of a particular nation, but as citizens of the whole world.</a:t>
            </a:r>
          </a:p>
          <a:p>
            <a:pPr marL="181240" indent="-181240">
              <a:buFont typeface="Arial" panose="020B0604020202020204" pitchFamily="34" charset="0"/>
              <a:buChar char="•"/>
            </a:pPr>
            <a:r>
              <a:rPr lang="en-CA" dirty="0"/>
              <a:t>To understand the concept of global citizenship we need to begin with its foundations</a:t>
            </a:r>
          </a:p>
          <a:p>
            <a:pPr marL="181240" indent="-181240">
              <a:buFont typeface="Arial" panose="020B0604020202020204" pitchFamily="34" charset="0"/>
              <a:buChar char="•"/>
            </a:pPr>
            <a:r>
              <a:rPr lang="en-CA" dirty="0"/>
              <a:t>First we need to consider: what is a citizen?</a:t>
            </a:r>
          </a:p>
          <a:p>
            <a:endParaRPr lang="en-CA" dirty="0"/>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4</a:t>
            </a:fld>
            <a:endParaRPr lang="en-CA"/>
          </a:p>
        </p:txBody>
      </p:sp>
    </p:spTree>
    <p:extLst>
      <p:ext uri="{BB962C8B-B14F-4D97-AF65-F5344CB8AC3E}">
        <p14:creationId xmlns:p14="http://schemas.microsoft.com/office/powerpoint/2010/main" val="876528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15 Minute Break</a:t>
            </a:r>
          </a:p>
        </p:txBody>
      </p:sp>
      <p:sp>
        <p:nvSpPr>
          <p:cNvPr id="4" name="Slide Number Placeholder 3"/>
          <p:cNvSpPr>
            <a:spLocks noGrp="1"/>
          </p:cNvSpPr>
          <p:nvPr>
            <p:ph type="sldNum" sz="quarter" idx="5"/>
          </p:nvPr>
        </p:nvSpPr>
        <p:spPr/>
        <p:txBody>
          <a:bodyPr/>
          <a:lstStyle/>
          <a:p>
            <a:fld id="{C18A9418-D4C5-4ED9-8A24-7145815518C2}" type="slidenum">
              <a:rPr lang="en-CA" smtClean="0"/>
              <a:t>5</a:t>
            </a:fld>
            <a:endParaRPr lang="en-CA" dirty="0"/>
          </a:p>
        </p:txBody>
      </p:sp>
    </p:spTree>
    <p:extLst>
      <p:ext uri="{BB962C8B-B14F-4D97-AF65-F5344CB8AC3E}">
        <p14:creationId xmlns:p14="http://schemas.microsoft.com/office/powerpoint/2010/main" val="3567037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effectLst/>
              </a:rPr>
              <a:t>In the end, thinking critically about ourselves can help us engage in and see the usefulness of a social analysis of a social problem. </a:t>
            </a:r>
          </a:p>
          <a:p>
            <a:r>
              <a:rPr lang="en-US" sz="1200" b="0" i="0" dirty="0">
                <a:effectLst/>
              </a:rPr>
              <a:t>Now, we need to look at how to do a social analysis using a specific model.</a:t>
            </a:r>
          </a:p>
          <a:p>
            <a:r>
              <a:rPr lang="en-US" sz="1200" dirty="0"/>
              <a:t>We will use the </a:t>
            </a:r>
            <a:r>
              <a:rPr lang="en-US" sz="1200" b="0" i="0" dirty="0">
                <a:effectLst/>
              </a:rPr>
              <a:t>triangle model.</a:t>
            </a: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6</a:t>
            </a:fld>
            <a:endParaRPr lang="en-CA" dirty="0"/>
          </a:p>
        </p:txBody>
      </p:sp>
    </p:spTree>
    <p:extLst>
      <p:ext uri="{BB962C8B-B14F-4D97-AF65-F5344CB8AC3E}">
        <p14:creationId xmlns:p14="http://schemas.microsoft.com/office/powerpoint/2010/main" val="509990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7</a:t>
            </a:fld>
            <a:endParaRPr lang="en-CA" dirty="0"/>
          </a:p>
        </p:txBody>
      </p:sp>
    </p:spTree>
    <p:extLst>
      <p:ext uri="{BB962C8B-B14F-4D97-AF65-F5344CB8AC3E}">
        <p14:creationId xmlns:p14="http://schemas.microsoft.com/office/powerpoint/2010/main" val="1076339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8</a:t>
            </a:fld>
            <a:endParaRPr lang="en-CA" dirty="0"/>
          </a:p>
        </p:txBody>
      </p:sp>
    </p:spTree>
    <p:extLst>
      <p:ext uri="{BB962C8B-B14F-4D97-AF65-F5344CB8AC3E}">
        <p14:creationId xmlns:p14="http://schemas.microsoft.com/office/powerpoint/2010/main" val="414671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9</a:t>
            </a:fld>
            <a:endParaRPr lang="en-CA" dirty="0"/>
          </a:p>
        </p:txBody>
      </p:sp>
    </p:spTree>
    <p:extLst>
      <p:ext uri="{BB962C8B-B14F-4D97-AF65-F5344CB8AC3E}">
        <p14:creationId xmlns:p14="http://schemas.microsoft.com/office/powerpoint/2010/main" val="285867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70E88E8A-C487-464D-ABD9-1D0ED412DDB6}" type="datetimeFigureOut">
              <a:rPr lang="en-CA" smtClean="0"/>
              <a:pPr/>
              <a:t>2022-05-02</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CDD942D1-0692-4E1C-99E9-A5115A878870}" type="slidenum">
              <a:rPr lang="en-CA" smtClean="0"/>
              <a:pPr/>
              <a:t>‹#›</a:t>
            </a:fld>
            <a:endParaRPr lang="en-CA" dirty="0"/>
          </a:p>
        </p:txBody>
      </p:sp>
    </p:spTree>
    <p:extLst>
      <p:ext uri="{BB962C8B-B14F-4D97-AF65-F5344CB8AC3E}">
        <p14:creationId xmlns:p14="http://schemas.microsoft.com/office/powerpoint/2010/main" val="4274742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a:xfrm>
            <a:off x="371475" y="1825625"/>
            <a:ext cx="10982325" cy="43513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70E88E8A-C487-464D-ABD9-1D0ED412DDB6}" type="datetimeFigureOut">
              <a:rPr lang="en-CA" smtClean="0"/>
              <a:pPr/>
              <a:t>2022-05-02</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CDD942D1-0692-4E1C-99E9-A5115A878870}" type="slidenum">
              <a:rPr lang="en-CA" smtClean="0"/>
              <a:pPr/>
              <a:t>‹#›</a:t>
            </a:fld>
            <a:endParaRPr lang="en-CA" dirty="0"/>
          </a:p>
        </p:txBody>
      </p:sp>
    </p:spTree>
    <p:extLst>
      <p:ext uri="{BB962C8B-B14F-4D97-AF65-F5344CB8AC3E}">
        <p14:creationId xmlns:p14="http://schemas.microsoft.com/office/powerpoint/2010/main" val="3419014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70E88E8A-C487-464D-ABD9-1D0ED412DDB6}" type="datetimeFigureOut">
              <a:rPr lang="en-CA" smtClean="0"/>
              <a:pPr/>
              <a:t>2022-05-02</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CDD942D1-0692-4E1C-99E9-A5115A878870}" type="slidenum">
              <a:rPr lang="en-CA" smtClean="0"/>
              <a:pPr/>
              <a:t>‹#›</a:t>
            </a:fld>
            <a:endParaRPr lang="en-CA" dirty="0"/>
          </a:p>
        </p:txBody>
      </p:sp>
    </p:spTree>
    <p:extLst>
      <p:ext uri="{BB962C8B-B14F-4D97-AF65-F5344CB8AC3E}">
        <p14:creationId xmlns:p14="http://schemas.microsoft.com/office/powerpoint/2010/main" val="1059515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GB" dirty="0"/>
              <a:t>Keep it simply smart!</a:t>
            </a:r>
          </a:p>
        </p:txBody>
      </p:sp>
      <p:sp>
        <p:nvSpPr>
          <p:cNvPr id="4" name="Slide Number Placeholder 3"/>
          <p:cNvSpPr>
            <a:spLocks noGrp="1"/>
          </p:cNvSpPr>
          <p:nvPr>
            <p:ph type="sldNum" sz="quarter" idx="11"/>
          </p:nvPr>
        </p:nvSpPr>
        <p:spPr/>
        <p:txBody>
          <a:bodyPr/>
          <a:lstStyle/>
          <a:p>
            <a:fld id="{CCA817B1-E75C-4DB8-9B0A-1A0AC25A777C}" type="slidenum">
              <a:rPr lang="en-GB" smtClean="0"/>
              <a:pPr/>
              <a:t>‹#›</a:t>
            </a:fld>
            <a:endParaRPr lang="en-GB" dirty="0"/>
          </a:p>
        </p:txBody>
      </p:sp>
      <p:sp>
        <p:nvSpPr>
          <p:cNvPr id="5" name="Picture Placeholder 89"/>
          <p:cNvSpPr>
            <a:spLocks noGrp="1"/>
          </p:cNvSpPr>
          <p:nvPr>
            <p:ph type="pic" sz="quarter" idx="29"/>
          </p:nvPr>
        </p:nvSpPr>
        <p:spPr>
          <a:xfrm>
            <a:off x="1571643" y="1248823"/>
            <a:ext cx="3141034" cy="4360354"/>
          </a:xfrm>
          <a:custGeom>
            <a:avLst/>
            <a:gdLst/>
            <a:ahLst/>
            <a:cxnLst/>
            <a:rect l="l" t="t" r="r" b="b"/>
            <a:pathLst>
              <a:path w="853297" h="1184539">
                <a:moveTo>
                  <a:pt x="452065" y="0"/>
                </a:moveTo>
                <a:cubicBezTo>
                  <a:pt x="518820" y="146"/>
                  <a:pt x="584332" y="12986"/>
                  <a:pt x="648601" y="38520"/>
                </a:cubicBezTo>
                <a:cubicBezTo>
                  <a:pt x="712871" y="64054"/>
                  <a:pt x="770013" y="101406"/>
                  <a:pt x="820026" y="150576"/>
                </a:cubicBezTo>
                <a:lnTo>
                  <a:pt x="690441" y="313527"/>
                </a:lnTo>
                <a:cubicBezTo>
                  <a:pt x="653265" y="284418"/>
                  <a:pt x="615524" y="261992"/>
                  <a:pt x="577218" y="246250"/>
                </a:cubicBezTo>
                <a:cubicBezTo>
                  <a:pt x="538911" y="230507"/>
                  <a:pt x="497194" y="222544"/>
                  <a:pt x="452065" y="222361"/>
                </a:cubicBezTo>
                <a:cubicBezTo>
                  <a:pt x="407631" y="222617"/>
                  <a:pt x="372406" y="231749"/>
                  <a:pt x="346389" y="249756"/>
                </a:cubicBezTo>
                <a:cubicBezTo>
                  <a:pt x="320371" y="267763"/>
                  <a:pt x="307070" y="293111"/>
                  <a:pt x="306486" y="325799"/>
                </a:cubicBezTo>
                <a:cubicBezTo>
                  <a:pt x="307546" y="359583"/>
                  <a:pt x="324281" y="385807"/>
                  <a:pt x="356693" y="404470"/>
                </a:cubicBezTo>
                <a:cubicBezTo>
                  <a:pt x="389105" y="423133"/>
                  <a:pt x="430835" y="441906"/>
                  <a:pt x="481882" y="460789"/>
                </a:cubicBezTo>
                <a:lnTo>
                  <a:pt x="627399" y="520394"/>
                </a:lnTo>
                <a:cubicBezTo>
                  <a:pt x="697336" y="547787"/>
                  <a:pt x="752278" y="586355"/>
                  <a:pt x="792226" y="636100"/>
                </a:cubicBezTo>
                <a:cubicBezTo>
                  <a:pt x="832174" y="685844"/>
                  <a:pt x="852531" y="750709"/>
                  <a:pt x="853297" y="830695"/>
                </a:cubicBezTo>
                <a:cubicBezTo>
                  <a:pt x="852390" y="928241"/>
                  <a:pt x="814803" y="1010873"/>
                  <a:pt x="740534" y="1078590"/>
                </a:cubicBezTo>
                <a:cubicBezTo>
                  <a:pt x="666265" y="1146308"/>
                  <a:pt x="560754" y="1181624"/>
                  <a:pt x="424001" y="1184539"/>
                </a:cubicBezTo>
                <a:cubicBezTo>
                  <a:pt x="348467" y="1184466"/>
                  <a:pt x="273841" y="1170605"/>
                  <a:pt x="200124" y="1142956"/>
                </a:cubicBezTo>
                <a:cubicBezTo>
                  <a:pt x="126407" y="1115307"/>
                  <a:pt x="59699" y="1074308"/>
                  <a:pt x="0" y="1019958"/>
                </a:cubicBezTo>
                <a:lnTo>
                  <a:pt x="148884" y="842966"/>
                </a:lnTo>
                <a:cubicBezTo>
                  <a:pt x="189888" y="878613"/>
                  <a:pt x="234848" y="907247"/>
                  <a:pt x="283763" y="928869"/>
                </a:cubicBezTo>
                <a:cubicBezTo>
                  <a:pt x="332678" y="950490"/>
                  <a:pt x="381178" y="961593"/>
                  <a:pt x="429263" y="962178"/>
                </a:cubicBezTo>
                <a:cubicBezTo>
                  <a:pt x="482723" y="961849"/>
                  <a:pt x="522698" y="951988"/>
                  <a:pt x="549190" y="932594"/>
                </a:cubicBezTo>
                <a:cubicBezTo>
                  <a:pt x="575682" y="913200"/>
                  <a:pt x="588910" y="886246"/>
                  <a:pt x="588874" y="851732"/>
                </a:cubicBezTo>
                <a:cubicBezTo>
                  <a:pt x="588252" y="817218"/>
                  <a:pt x="573271" y="790702"/>
                  <a:pt x="543928" y="772185"/>
                </a:cubicBezTo>
                <a:cubicBezTo>
                  <a:pt x="514586" y="753667"/>
                  <a:pt x="474611" y="734602"/>
                  <a:pt x="424001" y="714990"/>
                </a:cubicBezTo>
                <a:lnTo>
                  <a:pt x="276717" y="651878"/>
                </a:lnTo>
                <a:cubicBezTo>
                  <a:pt x="214989" y="628576"/>
                  <a:pt x="161580" y="591468"/>
                  <a:pt x="116488" y="540555"/>
                </a:cubicBezTo>
                <a:cubicBezTo>
                  <a:pt x="71397" y="489642"/>
                  <a:pt x="47756" y="422732"/>
                  <a:pt x="45568" y="339824"/>
                </a:cubicBezTo>
                <a:cubicBezTo>
                  <a:pt x="47715" y="242869"/>
                  <a:pt x="85885" y="162575"/>
                  <a:pt x="160077" y="98944"/>
                </a:cubicBezTo>
                <a:cubicBezTo>
                  <a:pt x="234269" y="35313"/>
                  <a:pt x="331598" y="2331"/>
                  <a:pt x="452065" y="0"/>
                </a:cubicBezTo>
                <a:close/>
              </a:path>
            </a:pathLst>
          </a:custGeom>
          <a:solidFill>
            <a:schemeClr val="bg1">
              <a:lumMod val="75000"/>
            </a:schemeClr>
          </a:solidFill>
        </p:spPr>
        <p:txBody>
          <a:bodyPr wrap="square">
            <a:noAutofit/>
          </a:bodyPr>
          <a:lstStyle/>
          <a:p>
            <a:endParaRPr lang="en-GB" dirty="0"/>
          </a:p>
        </p:txBody>
      </p:sp>
    </p:spTree>
    <p:extLst>
      <p:ext uri="{BB962C8B-B14F-4D97-AF65-F5344CB8AC3E}">
        <p14:creationId xmlns:p14="http://schemas.microsoft.com/office/powerpoint/2010/main" val="2295426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70E88E8A-C487-464D-ABD9-1D0ED412DDB6}" type="datetimeFigureOut">
              <a:rPr lang="en-CA" smtClean="0"/>
              <a:pPr/>
              <a:t>2022-05-02</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CDD942D1-0692-4E1C-99E9-A5115A878870}" type="slidenum">
              <a:rPr lang="en-CA" smtClean="0"/>
              <a:pPr/>
              <a:t>‹#›</a:t>
            </a:fld>
            <a:endParaRPr lang="en-CA" dirty="0"/>
          </a:p>
        </p:txBody>
      </p:sp>
    </p:spTree>
    <p:extLst>
      <p:ext uri="{BB962C8B-B14F-4D97-AF65-F5344CB8AC3E}">
        <p14:creationId xmlns:p14="http://schemas.microsoft.com/office/powerpoint/2010/main" val="23153646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E88E8A-C487-464D-ABD9-1D0ED412DDB6}" type="datetimeFigureOut">
              <a:rPr lang="en-CA" smtClean="0"/>
              <a:pPr/>
              <a:t>2022-05-02</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CDD942D1-0692-4E1C-99E9-A5115A878870}" type="slidenum">
              <a:rPr lang="en-CA" smtClean="0"/>
              <a:pPr/>
              <a:t>‹#›</a:t>
            </a:fld>
            <a:endParaRPr lang="en-CA" dirty="0"/>
          </a:p>
        </p:txBody>
      </p:sp>
    </p:spTree>
    <p:extLst>
      <p:ext uri="{BB962C8B-B14F-4D97-AF65-F5344CB8AC3E}">
        <p14:creationId xmlns:p14="http://schemas.microsoft.com/office/powerpoint/2010/main" val="1230045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70E88E8A-C487-464D-ABD9-1D0ED412DDB6}" type="datetimeFigureOut">
              <a:rPr lang="en-CA" smtClean="0"/>
              <a:pPr/>
              <a:t>2022-05-02</a:t>
            </a:fld>
            <a:endParaRPr lang="en-CA" dirty="0"/>
          </a:p>
        </p:txBody>
      </p:sp>
      <p:sp>
        <p:nvSpPr>
          <p:cNvPr id="6" name="Footer Placeholder 5"/>
          <p:cNvSpPr>
            <a:spLocks noGrp="1"/>
          </p:cNvSpPr>
          <p:nvPr>
            <p:ph type="ftr" sz="quarter" idx="11"/>
          </p:nvPr>
        </p:nvSpPr>
        <p:spPr/>
        <p:txBody>
          <a:bodyPr/>
          <a:lstStyle/>
          <a:p>
            <a:endParaRPr lang="en-CA" dirty="0"/>
          </a:p>
        </p:txBody>
      </p:sp>
      <p:sp>
        <p:nvSpPr>
          <p:cNvPr id="7" name="Slide Number Placeholder 6"/>
          <p:cNvSpPr>
            <a:spLocks noGrp="1"/>
          </p:cNvSpPr>
          <p:nvPr>
            <p:ph type="sldNum" sz="quarter" idx="12"/>
          </p:nvPr>
        </p:nvSpPr>
        <p:spPr/>
        <p:txBody>
          <a:bodyPr/>
          <a:lstStyle/>
          <a:p>
            <a:fld id="{CDD942D1-0692-4E1C-99E9-A5115A878870}" type="slidenum">
              <a:rPr lang="en-CA" smtClean="0"/>
              <a:pPr/>
              <a:t>‹#›</a:t>
            </a:fld>
            <a:endParaRPr lang="en-CA" dirty="0"/>
          </a:p>
        </p:txBody>
      </p:sp>
    </p:spTree>
    <p:extLst>
      <p:ext uri="{BB962C8B-B14F-4D97-AF65-F5344CB8AC3E}">
        <p14:creationId xmlns:p14="http://schemas.microsoft.com/office/powerpoint/2010/main" val="68478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70E88E8A-C487-464D-ABD9-1D0ED412DDB6}" type="datetimeFigureOut">
              <a:rPr lang="en-CA" smtClean="0"/>
              <a:pPr/>
              <a:t>2022-05-02</a:t>
            </a:fld>
            <a:endParaRPr lang="en-CA" dirty="0"/>
          </a:p>
        </p:txBody>
      </p:sp>
      <p:sp>
        <p:nvSpPr>
          <p:cNvPr id="8" name="Footer Placeholder 7"/>
          <p:cNvSpPr>
            <a:spLocks noGrp="1"/>
          </p:cNvSpPr>
          <p:nvPr>
            <p:ph type="ftr" sz="quarter" idx="11"/>
          </p:nvPr>
        </p:nvSpPr>
        <p:spPr/>
        <p:txBody>
          <a:bodyPr/>
          <a:lstStyle/>
          <a:p>
            <a:endParaRPr lang="en-CA" dirty="0"/>
          </a:p>
        </p:txBody>
      </p:sp>
      <p:sp>
        <p:nvSpPr>
          <p:cNvPr id="9" name="Slide Number Placeholder 8"/>
          <p:cNvSpPr>
            <a:spLocks noGrp="1"/>
          </p:cNvSpPr>
          <p:nvPr>
            <p:ph type="sldNum" sz="quarter" idx="12"/>
          </p:nvPr>
        </p:nvSpPr>
        <p:spPr/>
        <p:txBody>
          <a:bodyPr/>
          <a:lstStyle/>
          <a:p>
            <a:fld id="{CDD942D1-0692-4E1C-99E9-A5115A878870}" type="slidenum">
              <a:rPr lang="en-CA" smtClean="0"/>
              <a:pPr/>
              <a:t>‹#›</a:t>
            </a:fld>
            <a:endParaRPr lang="en-CA" dirty="0"/>
          </a:p>
        </p:txBody>
      </p:sp>
    </p:spTree>
    <p:extLst>
      <p:ext uri="{BB962C8B-B14F-4D97-AF65-F5344CB8AC3E}">
        <p14:creationId xmlns:p14="http://schemas.microsoft.com/office/powerpoint/2010/main" val="2188501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70E88E8A-C487-464D-ABD9-1D0ED412DDB6}" type="datetimeFigureOut">
              <a:rPr lang="en-CA" smtClean="0"/>
              <a:pPr/>
              <a:t>2022-05-02</a:t>
            </a:fld>
            <a:endParaRPr lang="en-CA" dirty="0"/>
          </a:p>
        </p:txBody>
      </p:sp>
      <p:sp>
        <p:nvSpPr>
          <p:cNvPr id="4" name="Footer Placeholder 3"/>
          <p:cNvSpPr>
            <a:spLocks noGrp="1"/>
          </p:cNvSpPr>
          <p:nvPr>
            <p:ph type="ftr" sz="quarter" idx="11"/>
          </p:nvPr>
        </p:nvSpPr>
        <p:spPr/>
        <p:txBody>
          <a:bodyPr/>
          <a:lstStyle/>
          <a:p>
            <a:endParaRPr lang="en-CA" dirty="0"/>
          </a:p>
        </p:txBody>
      </p:sp>
      <p:sp>
        <p:nvSpPr>
          <p:cNvPr id="5" name="Slide Number Placeholder 4"/>
          <p:cNvSpPr>
            <a:spLocks noGrp="1"/>
          </p:cNvSpPr>
          <p:nvPr>
            <p:ph type="sldNum" sz="quarter" idx="12"/>
          </p:nvPr>
        </p:nvSpPr>
        <p:spPr/>
        <p:txBody>
          <a:bodyPr/>
          <a:lstStyle/>
          <a:p>
            <a:fld id="{CDD942D1-0692-4E1C-99E9-A5115A878870}" type="slidenum">
              <a:rPr lang="en-CA" smtClean="0"/>
              <a:pPr/>
              <a:t>‹#›</a:t>
            </a:fld>
            <a:endParaRPr lang="en-CA" dirty="0"/>
          </a:p>
        </p:txBody>
      </p:sp>
    </p:spTree>
    <p:extLst>
      <p:ext uri="{BB962C8B-B14F-4D97-AF65-F5344CB8AC3E}">
        <p14:creationId xmlns:p14="http://schemas.microsoft.com/office/powerpoint/2010/main" val="17995773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E88E8A-C487-464D-ABD9-1D0ED412DDB6}" type="datetimeFigureOut">
              <a:rPr lang="en-CA" smtClean="0"/>
              <a:pPr/>
              <a:t>2022-05-02</a:t>
            </a:fld>
            <a:endParaRPr lang="en-CA" dirty="0"/>
          </a:p>
        </p:txBody>
      </p:sp>
      <p:sp>
        <p:nvSpPr>
          <p:cNvPr id="3" name="Footer Placeholder 2"/>
          <p:cNvSpPr>
            <a:spLocks noGrp="1"/>
          </p:cNvSpPr>
          <p:nvPr>
            <p:ph type="ftr" sz="quarter" idx="11"/>
          </p:nvPr>
        </p:nvSpPr>
        <p:spPr/>
        <p:txBody>
          <a:bodyPr/>
          <a:lstStyle/>
          <a:p>
            <a:endParaRPr lang="en-CA" dirty="0"/>
          </a:p>
        </p:txBody>
      </p:sp>
      <p:sp>
        <p:nvSpPr>
          <p:cNvPr id="4" name="Slide Number Placeholder 3"/>
          <p:cNvSpPr>
            <a:spLocks noGrp="1"/>
          </p:cNvSpPr>
          <p:nvPr>
            <p:ph type="sldNum" sz="quarter" idx="12"/>
          </p:nvPr>
        </p:nvSpPr>
        <p:spPr/>
        <p:txBody>
          <a:bodyPr/>
          <a:lstStyle/>
          <a:p>
            <a:fld id="{CDD942D1-0692-4E1C-99E9-A5115A878870}" type="slidenum">
              <a:rPr lang="en-CA" smtClean="0"/>
              <a:pPr/>
              <a:t>‹#›</a:t>
            </a:fld>
            <a:endParaRPr lang="en-CA" dirty="0"/>
          </a:p>
        </p:txBody>
      </p:sp>
    </p:spTree>
    <p:extLst>
      <p:ext uri="{BB962C8B-B14F-4D97-AF65-F5344CB8AC3E}">
        <p14:creationId xmlns:p14="http://schemas.microsoft.com/office/powerpoint/2010/main" val="2793204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E88E8A-C487-464D-ABD9-1D0ED412DDB6}" type="datetimeFigureOut">
              <a:rPr lang="en-CA" smtClean="0"/>
              <a:pPr/>
              <a:t>2022-05-02</a:t>
            </a:fld>
            <a:endParaRPr lang="en-CA" dirty="0"/>
          </a:p>
        </p:txBody>
      </p:sp>
      <p:sp>
        <p:nvSpPr>
          <p:cNvPr id="6" name="Footer Placeholder 5"/>
          <p:cNvSpPr>
            <a:spLocks noGrp="1"/>
          </p:cNvSpPr>
          <p:nvPr>
            <p:ph type="ftr" sz="quarter" idx="11"/>
          </p:nvPr>
        </p:nvSpPr>
        <p:spPr/>
        <p:txBody>
          <a:bodyPr/>
          <a:lstStyle/>
          <a:p>
            <a:endParaRPr lang="en-CA" dirty="0"/>
          </a:p>
        </p:txBody>
      </p:sp>
      <p:sp>
        <p:nvSpPr>
          <p:cNvPr id="7" name="Slide Number Placeholder 6"/>
          <p:cNvSpPr>
            <a:spLocks noGrp="1"/>
          </p:cNvSpPr>
          <p:nvPr>
            <p:ph type="sldNum" sz="quarter" idx="12"/>
          </p:nvPr>
        </p:nvSpPr>
        <p:spPr/>
        <p:txBody>
          <a:bodyPr/>
          <a:lstStyle/>
          <a:p>
            <a:fld id="{CDD942D1-0692-4E1C-99E9-A5115A878870}" type="slidenum">
              <a:rPr lang="en-CA" smtClean="0"/>
              <a:pPr/>
              <a:t>‹#›</a:t>
            </a:fld>
            <a:endParaRPr lang="en-CA" dirty="0"/>
          </a:p>
        </p:txBody>
      </p:sp>
    </p:spTree>
    <p:extLst>
      <p:ext uri="{BB962C8B-B14F-4D97-AF65-F5344CB8AC3E}">
        <p14:creationId xmlns:p14="http://schemas.microsoft.com/office/powerpoint/2010/main" val="611729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E88E8A-C487-464D-ABD9-1D0ED412DDB6}" type="datetimeFigureOut">
              <a:rPr lang="en-CA" smtClean="0"/>
              <a:pPr/>
              <a:t>2022-05-02</a:t>
            </a:fld>
            <a:endParaRPr lang="en-CA" dirty="0"/>
          </a:p>
        </p:txBody>
      </p:sp>
      <p:sp>
        <p:nvSpPr>
          <p:cNvPr id="6" name="Footer Placeholder 5"/>
          <p:cNvSpPr>
            <a:spLocks noGrp="1"/>
          </p:cNvSpPr>
          <p:nvPr>
            <p:ph type="ftr" sz="quarter" idx="11"/>
          </p:nvPr>
        </p:nvSpPr>
        <p:spPr/>
        <p:txBody>
          <a:bodyPr/>
          <a:lstStyle/>
          <a:p>
            <a:endParaRPr lang="en-CA" dirty="0"/>
          </a:p>
        </p:txBody>
      </p:sp>
      <p:sp>
        <p:nvSpPr>
          <p:cNvPr id="7" name="Slide Number Placeholder 6"/>
          <p:cNvSpPr>
            <a:spLocks noGrp="1"/>
          </p:cNvSpPr>
          <p:nvPr>
            <p:ph type="sldNum" sz="quarter" idx="12"/>
          </p:nvPr>
        </p:nvSpPr>
        <p:spPr/>
        <p:txBody>
          <a:bodyPr/>
          <a:lstStyle/>
          <a:p>
            <a:fld id="{CDD942D1-0692-4E1C-99E9-A5115A878870}" type="slidenum">
              <a:rPr lang="en-CA" smtClean="0"/>
              <a:pPr/>
              <a:t>‹#›</a:t>
            </a:fld>
            <a:endParaRPr lang="en-CA" dirty="0"/>
          </a:p>
        </p:txBody>
      </p:sp>
    </p:spTree>
    <p:extLst>
      <p:ext uri="{BB962C8B-B14F-4D97-AF65-F5344CB8AC3E}">
        <p14:creationId xmlns:p14="http://schemas.microsoft.com/office/powerpoint/2010/main" val="543454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6187" y="239996"/>
            <a:ext cx="10515600" cy="1325563"/>
          </a:xfrm>
          <a:prstGeom prst="rect">
            <a:avLst/>
          </a:prstGeom>
        </p:spPr>
        <p:txBody>
          <a:bodyPr vert="horz" lIns="91440" tIns="45720" rIns="91440" bIns="45720" rtlCol="0" anchor="ctr">
            <a:normAutofit/>
          </a:bodyPr>
          <a:lstStyle/>
          <a:p>
            <a:r>
              <a:rPr lang="en-US" dirty="0"/>
              <a:t>Click to edit Master title style</a:t>
            </a:r>
            <a:endParaRPr lang="en-CA"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E88E8A-C487-464D-ABD9-1D0ED412DDB6}" type="datetimeFigureOut">
              <a:rPr lang="en-CA" smtClean="0"/>
              <a:pPr/>
              <a:t>2022-05-02</a:t>
            </a:fld>
            <a:endParaRPr lang="en-CA"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D942D1-0692-4E1C-99E9-A5115A878870}" type="slidenum">
              <a:rPr lang="en-CA" smtClean="0"/>
              <a:pPr/>
              <a:t>‹#›</a:t>
            </a:fld>
            <a:endParaRPr lang="en-CA" dirty="0"/>
          </a:p>
        </p:txBody>
      </p:sp>
    </p:spTree>
    <p:extLst>
      <p:ext uri="{BB962C8B-B14F-4D97-AF65-F5344CB8AC3E}">
        <p14:creationId xmlns:p14="http://schemas.microsoft.com/office/powerpoint/2010/main" val="2281803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orient="horz" pos="799" userDrawn="1">
          <p15:clr>
            <a:srgbClr val="F26B43"/>
          </p15:clr>
        </p15:guide>
        <p15:guide id="3" pos="3840" userDrawn="1">
          <p15:clr>
            <a:srgbClr val="F26B43"/>
          </p15:clr>
        </p15:guide>
        <p15:guide id="4" userDrawn="1">
          <p15:clr>
            <a:srgbClr val="F26B43"/>
          </p15:clr>
        </p15:guide>
        <p15:guide id="5" pos="234" userDrawn="1">
          <p15:clr>
            <a:srgbClr val="F26B43"/>
          </p15:clr>
        </p15:guide>
        <p15:guide id="7" pos="7446" userDrawn="1">
          <p15:clr>
            <a:srgbClr val="F26B43"/>
          </p15:clr>
        </p15:guide>
        <p15:guide id="8" pos="7673" userDrawn="1">
          <p15:clr>
            <a:srgbClr val="F26B43"/>
          </p15:clr>
        </p15:guide>
        <p15:guide id="9" orient="horz" pos="142" userDrawn="1">
          <p15:clr>
            <a:srgbClr val="F26B43"/>
          </p15:clr>
        </p15:guide>
        <p15:guide id="10" orient="horz" pos="981" userDrawn="1">
          <p15:clr>
            <a:srgbClr val="F26B43"/>
          </p15:clr>
        </p15:guide>
        <p15:guide id="11" orient="horz" userDrawn="1">
          <p15:clr>
            <a:srgbClr val="F26B43"/>
          </p15:clr>
        </p15:guide>
        <p15:guide id="12" orient="horz" pos="4315" userDrawn="1">
          <p15:clr>
            <a:srgbClr val="F26B43"/>
          </p15:clr>
        </p15:guide>
        <p15:guide id="13" orient="horz" pos="388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unsplash.com/s/photos/plastic-water-bottles?utm_source=unsplash&amp;utm_medium=referral&amp;utm_content=creditCopyText" TargetMode="External"/><Relationship Id="rId4" Type="http://schemas.openxmlformats.org/officeDocument/2006/relationships/hyperlink" Target="https://unsplash.com/@jannerboy62?utm_source=unsplash&amp;utm_medium=referral&amp;utm_content=creditCopyTex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hyperlink" Target="https://creativecommons.org/licenses/by-nc-sa/4.0/"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hyperlink" Target="https://creativecommons.org/licenses/by-nc-sa/4.0/"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hyperlink" Target="https://creativecommons.org/licenses/by-nc-sa/4.0/"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hyperlink" Target="https://creativecommons.org/licenses/by-nc-sa/4.0/" TargetMode="External"/><Relationship Id="rId4" Type="http://schemas.openxmlformats.org/officeDocument/2006/relationships/hyperlink" Target="https://soaoer.centennialcollege.ca/gned500/wp-content/uploads/2021/06/TheTriangleModelofSocialAnalysis_3-1.mp4"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unsplash.com/s/photos/plastic-cutlery?utm_source=unsplash&amp;utm_medium=referral&amp;utm_content=creditCopyText" TargetMode="External"/><Relationship Id="rId4" Type="http://schemas.openxmlformats.org/officeDocument/2006/relationships/hyperlink" Target="https://unsplash.com/@lunarts?utm_source=unsplash&amp;utm_medium=referral&amp;utm_content=creditCopyText" TargetMode="Externa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video" Target="https://www.youtube.com/embed/iO3SA4YyEYU?feature=oembed" TargetMode="External"/><Relationship Id="rId5" Type="http://schemas.openxmlformats.org/officeDocument/2006/relationships/image" Target="../media/image15.jpeg"/><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video" Target="https://www.youtube.com/embed/6HBtl4sHTqU?feature=oembed" TargetMode="External"/><Relationship Id="rId5" Type="http://schemas.openxmlformats.org/officeDocument/2006/relationships/image" Target="../media/image17.jpeg"/><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unsplash.com/s/photos/plastic-cutlery?utm_source=unsplash&amp;utm_medium=referral&amp;utm_content=creditCopyText" TargetMode="External"/><Relationship Id="rId4" Type="http://schemas.openxmlformats.org/officeDocument/2006/relationships/hyperlink" Target="https://unsplash.com/@lunarts?utm_source=unsplash&amp;utm_medium=referral&amp;utm_content=creditCopyText" TargetMode="Externa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video" Target="https://www.youtube.com/embed/lCmO3MKzOFM?feature=oembed" TargetMode="External"/><Relationship Id="rId5" Type="http://schemas.openxmlformats.org/officeDocument/2006/relationships/image" Target="../media/image19.jpeg"/><Relationship Id="rId4" Type="http://schemas.openxmlformats.org/officeDocument/2006/relationships/image" Target="../media/image18.jpeg"/></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pixabay.com/photos/spoon-egg-spoon-multicoloured-2483768/"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www.vecteezy.com/free-vector/canada-map"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hyperlink" Target="http://www.plasticoceans.org/resources" TargetMode="Externa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video" Target="https://www.youtube.com/embed/4-T6AV00t3M?feature=oembed" TargetMode="External"/><Relationship Id="rId5" Type="http://schemas.openxmlformats.org/officeDocument/2006/relationships/image" Target="../media/image23.jpeg"/><Relationship Id="rId4" Type="http://schemas.openxmlformats.org/officeDocument/2006/relationships/image" Target="../media/image22.jpeg"/></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hyperlink" Target="https://www.pexels.com/photo/close-up-of-coffee-cup-on-table-312418/?utm_content=attributionCopyText&amp;utm_medium=referral&amp;utm_source=pexels" TargetMode="External"/><Relationship Id="rId4" Type="http://schemas.openxmlformats.org/officeDocument/2006/relationships/hyperlink" Target="https://www.pexels.com/@chevanon?utm_content=attributionCopyText&amp;utm_medium=referral&amp;utm_source=pexel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hyperlink" Target="https://unsplash.com/s/photos/plastics?utm_source=unsplash&amp;utm_medium=referral&amp;utm_content=creditCopyText" TargetMode="External"/><Relationship Id="rId4" Type="http://schemas.openxmlformats.org/officeDocument/2006/relationships/hyperlink" Target="https://unsplash.com/@jannerboy62?utm_source=unsplash&amp;utm_medium=referral&amp;utm_content=creditCopyText"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hyperlink" Target="https://unsplash.com/s/photos/plastics?utm_source=unsplash&amp;utm_medium=referral&amp;utm_content=creditCopyText" TargetMode="External"/><Relationship Id="rId4" Type="http://schemas.openxmlformats.org/officeDocument/2006/relationships/hyperlink" Target="https://unsplash.com/@jon_chng?utm_source=unsplash&amp;utm_medium=referral&amp;utm_content=creditCopyText"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hyperlink" Target="https://commons.wikimedia.org/wiki/File:John_D._Rockefeller,_Sr.jpg" TargetMode="External"/><Relationship Id="rId5" Type="http://schemas.openxmlformats.org/officeDocument/2006/relationships/hyperlink" Target="http://www.iasc-culture.org/THR/archives/Summer2013/Cullen_lo.pdf" TargetMode="External"/><Relationship Id="rId4" Type="http://schemas.openxmlformats.org/officeDocument/2006/relationships/image" Target="../media/image28.jpeg"/></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hyperlink" Target="https://unsplash.com/s/photos/medicine-pills?utm_source=unsplash&amp;utm_medium=referral&amp;utm_content=creditCopyText" TargetMode="External"/><Relationship Id="rId5" Type="http://schemas.openxmlformats.org/officeDocument/2006/relationships/hyperlink" Target="https://unsplash.com/@adamsky1973?utm_source=unsplash&amp;utm_medium=referral&amp;utm_content=creditCopyText" TargetMode="External"/><Relationship Id="rId4" Type="http://schemas.openxmlformats.org/officeDocument/2006/relationships/hyperlink" Target="https://www.ncbi.nlm.nih.gov/pmc/articles/PMC3178858/"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hyperlink" Target="https://unsplash.com/s/photos/plastics?utm_source=unsplash&amp;utm_medium=referral&amp;utm_content=creditCopyText" TargetMode="External"/><Relationship Id="rId4" Type="http://schemas.openxmlformats.org/officeDocument/2006/relationships/hyperlink" Target="https://unsplash.com/@jon_chng?utm_source=unsplash&amp;utm_medium=referral&amp;utm_content=creditCopyText"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freepik.com/free-photo/pencil-marking-task_953444.htm"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32.jpeg"/><Relationship Id="rId4" Type="http://schemas.openxmlformats.org/officeDocument/2006/relationships/hyperlink" Target="https://www.vox.com/energy-and-environment/21419505/oil-gas-price-plastics-peak-climate-change"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hyperlink" Target="https://www.pexels.com/photo/close-up-of-coffee-cup-on-table-312418/?utm_content=attributionCopyText&amp;utm_medium=referral&amp;utm_source=pexels" TargetMode="External"/><Relationship Id="rId4" Type="http://schemas.openxmlformats.org/officeDocument/2006/relationships/hyperlink" Target="https://www.pexels.com/@chevanon?utm_content=attributionCopyText&amp;utm_medium=referral&amp;utm_source=pexels"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unsplash.com/@antoinegiret?utm_source=unsplash&amp;utm_medium=referral&amp;utm_content=creditCopyText"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hyperlink" Target="https://unsplash.com/s/photos/plastics?utm_source=unsplash&amp;utm_medium=referral&amp;utm_content=creditCopyText" TargetMode="External"/><Relationship Id="rId4" Type="http://schemas.openxmlformats.org/officeDocument/2006/relationships/hyperlink" Target="https://unsplash.com/@jon_chng?utm_source=unsplash&amp;utm_medium=referral&amp;utm_content=creditCopyText"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hyperlink" Target="https://www.pexels.com/photo/man-in-black-crew-neck-t-shirt-holding-the-beach-signage-9324406/" TargetMode="Externa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2.xml"/><Relationship Id="rId1" Type="http://schemas.openxmlformats.org/officeDocument/2006/relationships/video" Target="https://player.vimeo.com/video/340290971?h=0055f6c256&amp;app_id=122963" TargetMode="External"/><Relationship Id="rId4" Type="http://schemas.openxmlformats.org/officeDocument/2006/relationships/image" Target="../media/image35.jpeg"/></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hyperlink" Target="https://www.pexels.com/photo/man-in-black-crew-neck-t-shirt-holding-the-beach-signage-9324406/"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hyperlink" Target="https://www.pexels.com/photo/question-mark-on-chalk-board-356079/?utm_content=attributionCopyText&amp;utm_medium=referral&amp;utm_source=pexels" TargetMode="External"/><Relationship Id="rId5" Type="http://schemas.openxmlformats.org/officeDocument/2006/relationships/hyperlink" Target="https://www.pexels.com/@pixabay?utm_content=attributionCopyText&amp;utm_medium=referral&amp;utm_source=pexels" TargetMode="Externa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freepik.com/free-vector/translating-app-mobile-phone-people-using-online-translation-service-translating-from-english-into-french-vector-illustration-foreign-language-learning-online-service-communication-concept_10613791.ht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unsplash.com/s/photos/plastic-waste?utm_source=unsplash&amp;utm_medium=referral&amp;utm_content=creditCopyText" TargetMode="External"/><Relationship Id="rId4" Type="http://schemas.openxmlformats.org/officeDocument/2006/relationships/hyperlink" Target="https://unsplash.com/@ariungoo?utm_source=unsplash&amp;utm_medium=referral&amp;utm_content=creditCopyTex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hyperlink" Target="https://creativecommons.org/licenses/by-nc-sa/4.0/"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hyperlink" Target="https://creativecommons.org/licenses/by-nc-sa/4.0/"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hyperlink" Target="https://creativecommons.org/licenses/by-nc-sa/4.0/"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hyperlink" Target="https://creativecommons.org/licenses/by-nc-sa/4.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0" name="Picture 4" descr="sprite plastic bottle on table">
            <a:extLst>
              <a:ext uri="{FF2B5EF4-FFF2-40B4-BE49-F238E27FC236}">
                <a16:creationId xmlns:a16="http://schemas.microsoft.com/office/drawing/2014/main" id="{01AA4163-D6CE-42F5-925E-6C164D9A5D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203112" cy="703897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E2F3A63-487C-40DA-AC22-051968B39B12}"/>
              </a:ext>
            </a:extLst>
          </p:cNvPr>
          <p:cNvSpPr/>
          <p:nvPr/>
        </p:nvSpPr>
        <p:spPr>
          <a:xfrm>
            <a:off x="-171450" y="-180976"/>
            <a:ext cx="12534900" cy="7219950"/>
          </a:xfrm>
          <a:prstGeom prst="rect">
            <a:avLst/>
          </a:prstGeom>
          <a:gradFill>
            <a:gsLst>
              <a:gs pos="2000">
                <a:schemeClr val="tx1">
                  <a:alpha val="33000"/>
                </a:schemeClr>
              </a:gs>
              <a:gs pos="92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11112" y="2787650"/>
            <a:ext cx="12192000" cy="1200150"/>
          </a:xfrm>
          <a:ln>
            <a:noFill/>
          </a:ln>
        </p:spPr>
        <p:txBody>
          <a:bodyPr>
            <a:noAutofit/>
          </a:bodyPr>
          <a:lstStyle/>
          <a:p>
            <a:r>
              <a:rPr lang="en-CA" sz="8000" dirty="0">
                <a:ln w="19050">
                  <a:noFill/>
                </a:ln>
                <a:solidFill>
                  <a:schemeClr val="bg1">
                    <a:lumMod val="95000"/>
                  </a:schemeClr>
                </a:solidFill>
              </a:rPr>
              <a:t>SOCIAL ANALYSIS</a:t>
            </a:r>
            <a:br>
              <a:rPr lang="en-CA" sz="8000" dirty="0">
                <a:ln w="19050">
                  <a:noFill/>
                </a:ln>
                <a:solidFill>
                  <a:schemeClr val="bg1">
                    <a:lumMod val="95000"/>
                  </a:schemeClr>
                </a:solidFill>
              </a:rPr>
            </a:br>
            <a:r>
              <a:rPr lang="en-CA" sz="8000" dirty="0">
                <a:ln w="19050">
                  <a:noFill/>
                </a:ln>
                <a:solidFill>
                  <a:schemeClr val="bg1">
                    <a:lumMod val="95000"/>
                  </a:schemeClr>
                </a:solidFill>
              </a:rPr>
              <a:t>TRIANGLE MODEL</a:t>
            </a:r>
          </a:p>
        </p:txBody>
      </p:sp>
      <p:sp>
        <p:nvSpPr>
          <p:cNvPr id="5" name="Title 1">
            <a:extLst>
              <a:ext uri="{FF2B5EF4-FFF2-40B4-BE49-F238E27FC236}">
                <a16:creationId xmlns:a16="http://schemas.microsoft.com/office/drawing/2014/main" id="{40EF3B24-B4B0-4B6E-87A3-54D7F811C2F3}"/>
              </a:ext>
            </a:extLst>
          </p:cNvPr>
          <p:cNvSpPr txBox="1">
            <a:spLocks/>
          </p:cNvSpPr>
          <p:nvPr/>
        </p:nvSpPr>
        <p:spPr>
          <a:xfrm>
            <a:off x="371475" y="4657344"/>
            <a:ext cx="11449050" cy="151088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Alégre Sans" panose="02060606060101040101" pitchFamily="18" charset="0"/>
                <a:ea typeface="+mj-ea"/>
                <a:cs typeface="+mj-cs"/>
              </a:defRPr>
            </a:lvl1pPr>
          </a:lstStyle>
          <a:p>
            <a:r>
              <a:rPr lang="en-CA" sz="4800" b="1" dirty="0">
                <a:ln w="3175">
                  <a:noFill/>
                </a:ln>
                <a:solidFill>
                  <a:schemeClr val="bg1"/>
                </a:solidFill>
              </a:rPr>
              <a:t>GNED 500</a:t>
            </a:r>
          </a:p>
          <a:p>
            <a:r>
              <a:rPr lang="en-CA" sz="4800" b="1" dirty="0">
                <a:ln w="3175">
                  <a:noFill/>
                </a:ln>
                <a:solidFill>
                  <a:schemeClr val="bg1"/>
                </a:solidFill>
              </a:rPr>
              <a:t>WEEK 7</a:t>
            </a:r>
          </a:p>
        </p:txBody>
      </p:sp>
      <p:sp>
        <p:nvSpPr>
          <p:cNvPr id="10" name="TextBox 9">
            <a:extLst>
              <a:ext uri="{FF2B5EF4-FFF2-40B4-BE49-F238E27FC236}">
                <a16:creationId xmlns:a16="http://schemas.microsoft.com/office/drawing/2014/main" id="{E45A5EEC-7AA1-4486-9D07-6880C725EBB5}"/>
              </a:ext>
            </a:extLst>
          </p:cNvPr>
          <p:cNvSpPr txBox="1"/>
          <p:nvPr/>
        </p:nvSpPr>
        <p:spPr>
          <a:xfrm>
            <a:off x="389231" y="6390692"/>
            <a:ext cx="11431294" cy="369332"/>
          </a:xfrm>
          <a:prstGeom prst="rect">
            <a:avLst/>
          </a:prstGeom>
          <a:noFill/>
        </p:spPr>
        <p:txBody>
          <a:bodyPr wrap="square">
            <a:spAutoFit/>
          </a:bodyPr>
          <a:lstStyle/>
          <a:p>
            <a:pPr algn="ctr"/>
            <a:r>
              <a:rPr lang="en-US" b="1" dirty="0">
                <a:solidFill>
                  <a:schemeClr val="bg1"/>
                </a:solidFill>
              </a:rPr>
              <a:t>Photo by </a:t>
            </a:r>
            <a:r>
              <a:rPr lang="en-US" b="1" dirty="0">
                <a:solidFill>
                  <a:schemeClr val="bg1"/>
                </a:solidFill>
                <a:hlinkClick r:id="rId4">
                  <a:extLst>
                    <a:ext uri="{A12FA001-AC4F-418D-AE19-62706E023703}">
                      <ahyp:hlinkClr xmlns:ahyp="http://schemas.microsoft.com/office/drawing/2018/hyperlinkcolor" val="tx"/>
                    </a:ext>
                  </a:extLst>
                </a:hlinkClick>
              </a:rPr>
              <a:t>Nick Fewings</a:t>
            </a:r>
            <a:r>
              <a:rPr lang="en-US" b="1" dirty="0">
                <a:solidFill>
                  <a:schemeClr val="bg1"/>
                </a:solidFill>
              </a:rPr>
              <a:t> on </a:t>
            </a:r>
            <a:r>
              <a:rPr lang="en-US" b="1" dirty="0" err="1">
                <a:solidFill>
                  <a:schemeClr val="bg1"/>
                </a:solidFill>
                <a:hlinkClick r:id="rId5">
                  <a:extLst>
                    <a:ext uri="{A12FA001-AC4F-418D-AE19-62706E023703}">
                      <ahyp:hlinkClr xmlns:ahyp="http://schemas.microsoft.com/office/drawing/2018/hyperlinkcolor" val="tx"/>
                    </a:ext>
                  </a:extLst>
                </a:hlinkClick>
              </a:rPr>
              <a:t>Unsplash</a:t>
            </a:r>
            <a:r>
              <a:rPr lang="en-US" b="1" dirty="0">
                <a:solidFill>
                  <a:schemeClr val="bg1"/>
                </a:solidFill>
              </a:rPr>
              <a:t> </a:t>
            </a:r>
            <a:endParaRPr lang="en-CA" b="1" dirty="0">
              <a:solidFill>
                <a:schemeClr val="bg1"/>
              </a:solidFill>
            </a:endParaRPr>
          </a:p>
        </p:txBody>
      </p:sp>
    </p:spTree>
    <p:extLst>
      <p:ext uri="{BB962C8B-B14F-4D97-AF65-F5344CB8AC3E}">
        <p14:creationId xmlns:p14="http://schemas.microsoft.com/office/powerpoint/2010/main" val="879036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56F4669-7560-486E-A4FB-2EA887D410B9}"/>
              </a:ext>
            </a:extLst>
          </p:cNvPr>
          <p:cNvPicPr>
            <a:picLocks noChangeAspect="1"/>
          </p:cNvPicPr>
          <p:nvPr/>
        </p:nvPicPr>
        <p:blipFill rotWithShape="1">
          <a:blip r:embed="rId3"/>
          <a:srcRect l="29358" t="10552" r="30990" b="43219"/>
          <a:stretch/>
        </p:blipFill>
        <p:spPr>
          <a:xfrm>
            <a:off x="2785823" y="1381617"/>
            <a:ext cx="6533269" cy="4760647"/>
          </a:xfrm>
          <a:prstGeom prst="rect">
            <a:avLst/>
          </a:prstGeom>
        </p:spPr>
      </p:pic>
      <p:sp>
        <p:nvSpPr>
          <p:cNvPr id="5" name="TextBox 4"/>
          <p:cNvSpPr txBox="1"/>
          <p:nvPr/>
        </p:nvSpPr>
        <p:spPr>
          <a:xfrm>
            <a:off x="372239" y="68084"/>
            <a:ext cx="5384086" cy="1200329"/>
          </a:xfrm>
          <a:prstGeom prst="rect">
            <a:avLst/>
          </a:prstGeom>
        </p:spPr>
        <p:txBody>
          <a:bodyPr>
            <a:normAutofit/>
          </a:bodyPr>
          <a:lstStyle>
            <a:defPPr>
              <a:defRPr lang="en-US"/>
            </a:defPPr>
            <a:lvl1pPr>
              <a:lnSpc>
                <a:spcPct val="90000"/>
              </a:lnSpc>
              <a:spcBef>
                <a:spcPct val="0"/>
              </a:spcBef>
              <a:buNone/>
              <a:defRPr sz="8000">
                <a:latin typeface="Alégre Sans" panose="02060606060101040101" pitchFamily="18" charset="0"/>
                <a:ea typeface="+mj-ea"/>
                <a:cs typeface="+mj-cs"/>
              </a:defRPr>
            </a:lvl1pPr>
          </a:lstStyle>
          <a:p>
            <a:r>
              <a:rPr lang="en-GB" dirty="0"/>
              <a:t>SOCIAL ANALYSIS</a:t>
            </a:r>
          </a:p>
        </p:txBody>
      </p:sp>
      <p:sp>
        <p:nvSpPr>
          <p:cNvPr id="6" name="TextBox 5">
            <a:extLst>
              <a:ext uri="{FF2B5EF4-FFF2-40B4-BE49-F238E27FC236}">
                <a16:creationId xmlns:a16="http://schemas.microsoft.com/office/drawing/2014/main" id="{9D4E8BA2-F105-46CF-AE1B-DCD1A74876DA}"/>
              </a:ext>
            </a:extLst>
          </p:cNvPr>
          <p:cNvSpPr txBox="1"/>
          <p:nvPr/>
        </p:nvSpPr>
        <p:spPr>
          <a:xfrm>
            <a:off x="372239" y="1219705"/>
            <a:ext cx="4141147" cy="675266"/>
          </a:xfrm>
          <a:prstGeom prst="rect">
            <a:avLst/>
          </a:prstGeom>
        </p:spPr>
        <p:txBody>
          <a:bodyPr>
            <a:normAutofit/>
          </a:bodyPr>
          <a:lstStyle>
            <a:defPPr>
              <a:defRPr lang="en-US"/>
            </a:defPPr>
            <a:lvl1pPr>
              <a:lnSpc>
                <a:spcPct val="90000"/>
              </a:lnSpc>
              <a:spcBef>
                <a:spcPct val="0"/>
              </a:spcBef>
              <a:buNone/>
              <a:defRPr sz="8000">
                <a:latin typeface="Alégre Sans" panose="02060606060101040101" pitchFamily="18" charset="0"/>
                <a:ea typeface="+mj-ea"/>
                <a:cs typeface="+mj-cs"/>
              </a:defRPr>
            </a:lvl1pPr>
          </a:lstStyle>
          <a:p>
            <a:r>
              <a:rPr lang="en-GB" sz="3200" dirty="0"/>
              <a:t>TRIANGLE MODEL OF SOCIAL ANALYSIS</a:t>
            </a:r>
          </a:p>
        </p:txBody>
      </p:sp>
      <p:sp>
        <p:nvSpPr>
          <p:cNvPr id="7" name="TextBox 6">
            <a:extLst>
              <a:ext uri="{FF2B5EF4-FFF2-40B4-BE49-F238E27FC236}">
                <a16:creationId xmlns:a16="http://schemas.microsoft.com/office/drawing/2014/main" id="{F0A06C42-C8CE-468D-B249-C6B055F3E881}"/>
              </a:ext>
            </a:extLst>
          </p:cNvPr>
          <p:cNvSpPr txBox="1"/>
          <p:nvPr/>
        </p:nvSpPr>
        <p:spPr>
          <a:xfrm>
            <a:off x="372239" y="6390583"/>
            <a:ext cx="11448286" cy="338554"/>
          </a:xfrm>
          <a:prstGeom prst="rect">
            <a:avLst/>
          </a:prstGeom>
          <a:noFill/>
        </p:spPr>
        <p:txBody>
          <a:bodyPr wrap="square">
            <a:spAutoFit/>
          </a:bodyPr>
          <a:lstStyle/>
          <a:p>
            <a:pPr algn="ctr"/>
            <a:r>
              <a:rPr lang="en-US" sz="1600" b="1" i="0" dirty="0">
                <a:effectLst/>
              </a:rPr>
              <a:t>“The Triangle Model of Social Analysis” by Chet Singh, Centennial College is licensed under a </a:t>
            </a:r>
            <a:r>
              <a:rPr lang="en-US" sz="1600" b="1" i="0" u="none" strike="noStrike" dirty="0">
                <a:effectLst/>
                <a:hlinkClick r:id="rId4">
                  <a:extLst>
                    <a:ext uri="{A12FA001-AC4F-418D-AE19-62706E023703}">
                      <ahyp:hlinkClr xmlns:ahyp="http://schemas.microsoft.com/office/drawing/2018/hyperlinkcolor" val="tx"/>
                    </a:ext>
                  </a:extLst>
                </a:hlinkClick>
              </a:rPr>
              <a:t>CC BY-NC-SA 4.0 International License.</a:t>
            </a:r>
            <a:endParaRPr lang="en-CA" sz="1600" b="1" dirty="0"/>
          </a:p>
        </p:txBody>
      </p:sp>
    </p:spTree>
    <p:extLst>
      <p:ext uri="{BB962C8B-B14F-4D97-AF65-F5344CB8AC3E}">
        <p14:creationId xmlns:p14="http://schemas.microsoft.com/office/powerpoint/2010/main" val="1105243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A31A5DF-DEEA-4457-B9FC-22BC31C77270}"/>
              </a:ext>
            </a:extLst>
          </p:cNvPr>
          <p:cNvPicPr>
            <a:picLocks noChangeAspect="1"/>
          </p:cNvPicPr>
          <p:nvPr/>
        </p:nvPicPr>
        <p:blipFill rotWithShape="1">
          <a:blip r:embed="rId3"/>
          <a:srcRect l="30077" t="3287" r="31062" b="50000"/>
          <a:stretch/>
        </p:blipFill>
        <p:spPr>
          <a:xfrm>
            <a:off x="2880109" y="1412430"/>
            <a:ext cx="6447022" cy="4843482"/>
          </a:xfrm>
          <a:prstGeom prst="rect">
            <a:avLst/>
          </a:prstGeom>
        </p:spPr>
      </p:pic>
      <p:sp>
        <p:nvSpPr>
          <p:cNvPr id="5" name="TextBox 4"/>
          <p:cNvSpPr txBox="1"/>
          <p:nvPr/>
        </p:nvSpPr>
        <p:spPr>
          <a:xfrm>
            <a:off x="372239" y="68084"/>
            <a:ext cx="5384086" cy="1200329"/>
          </a:xfrm>
          <a:prstGeom prst="rect">
            <a:avLst/>
          </a:prstGeom>
        </p:spPr>
        <p:txBody>
          <a:bodyPr>
            <a:normAutofit/>
          </a:bodyPr>
          <a:lstStyle>
            <a:defPPr>
              <a:defRPr lang="en-US"/>
            </a:defPPr>
            <a:lvl1pPr>
              <a:lnSpc>
                <a:spcPct val="90000"/>
              </a:lnSpc>
              <a:spcBef>
                <a:spcPct val="0"/>
              </a:spcBef>
              <a:buNone/>
              <a:defRPr sz="8000">
                <a:latin typeface="Alégre Sans" panose="02060606060101040101" pitchFamily="18" charset="0"/>
                <a:ea typeface="+mj-ea"/>
                <a:cs typeface="+mj-cs"/>
              </a:defRPr>
            </a:lvl1pPr>
          </a:lstStyle>
          <a:p>
            <a:r>
              <a:rPr lang="en-GB" dirty="0"/>
              <a:t>SOCIAL ANALYSIS</a:t>
            </a:r>
          </a:p>
        </p:txBody>
      </p:sp>
      <p:sp>
        <p:nvSpPr>
          <p:cNvPr id="6" name="TextBox 5">
            <a:extLst>
              <a:ext uri="{FF2B5EF4-FFF2-40B4-BE49-F238E27FC236}">
                <a16:creationId xmlns:a16="http://schemas.microsoft.com/office/drawing/2014/main" id="{9D4E8BA2-F105-46CF-AE1B-DCD1A74876DA}"/>
              </a:ext>
            </a:extLst>
          </p:cNvPr>
          <p:cNvSpPr txBox="1"/>
          <p:nvPr/>
        </p:nvSpPr>
        <p:spPr>
          <a:xfrm>
            <a:off x="372239" y="1219705"/>
            <a:ext cx="4141147" cy="675266"/>
          </a:xfrm>
          <a:prstGeom prst="rect">
            <a:avLst/>
          </a:prstGeom>
        </p:spPr>
        <p:txBody>
          <a:bodyPr>
            <a:normAutofit/>
          </a:bodyPr>
          <a:lstStyle>
            <a:defPPr>
              <a:defRPr lang="en-US"/>
            </a:defPPr>
            <a:lvl1pPr>
              <a:lnSpc>
                <a:spcPct val="90000"/>
              </a:lnSpc>
              <a:spcBef>
                <a:spcPct val="0"/>
              </a:spcBef>
              <a:buNone/>
              <a:defRPr sz="8000">
                <a:latin typeface="Alégre Sans" panose="02060606060101040101" pitchFamily="18" charset="0"/>
                <a:ea typeface="+mj-ea"/>
                <a:cs typeface="+mj-cs"/>
              </a:defRPr>
            </a:lvl1pPr>
          </a:lstStyle>
          <a:p>
            <a:r>
              <a:rPr lang="en-GB" sz="3200" dirty="0"/>
              <a:t>TRIANGLE MODEL OF SOCIAL ANALYSIS</a:t>
            </a:r>
          </a:p>
        </p:txBody>
      </p:sp>
      <p:sp>
        <p:nvSpPr>
          <p:cNvPr id="7" name="TextBox 6">
            <a:extLst>
              <a:ext uri="{FF2B5EF4-FFF2-40B4-BE49-F238E27FC236}">
                <a16:creationId xmlns:a16="http://schemas.microsoft.com/office/drawing/2014/main" id="{7970D5C3-4460-4A0B-BADE-EC9680087CAD}"/>
              </a:ext>
            </a:extLst>
          </p:cNvPr>
          <p:cNvSpPr txBox="1"/>
          <p:nvPr/>
        </p:nvSpPr>
        <p:spPr>
          <a:xfrm>
            <a:off x="372239" y="6390583"/>
            <a:ext cx="11448286" cy="338554"/>
          </a:xfrm>
          <a:prstGeom prst="rect">
            <a:avLst/>
          </a:prstGeom>
          <a:noFill/>
        </p:spPr>
        <p:txBody>
          <a:bodyPr wrap="square">
            <a:spAutoFit/>
          </a:bodyPr>
          <a:lstStyle/>
          <a:p>
            <a:pPr algn="ctr"/>
            <a:r>
              <a:rPr lang="en-US" sz="1600" b="1" i="0" dirty="0">
                <a:effectLst/>
              </a:rPr>
              <a:t>“The Triangle Model of Social Analysis” by Chet Singh, Centennial College is licensed under a </a:t>
            </a:r>
            <a:r>
              <a:rPr lang="en-US" sz="1600" b="1" i="0" u="none" strike="noStrike" dirty="0">
                <a:effectLst/>
                <a:hlinkClick r:id="rId4">
                  <a:extLst>
                    <a:ext uri="{A12FA001-AC4F-418D-AE19-62706E023703}">
                      <ahyp:hlinkClr xmlns:ahyp="http://schemas.microsoft.com/office/drawing/2018/hyperlinkcolor" val="tx"/>
                    </a:ext>
                  </a:extLst>
                </a:hlinkClick>
              </a:rPr>
              <a:t>CC BY-NC-SA 4.0 International License.</a:t>
            </a:r>
            <a:endParaRPr lang="en-CA" sz="1600" b="1" dirty="0"/>
          </a:p>
        </p:txBody>
      </p:sp>
    </p:spTree>
    <p:extLst>
      <p:ext uri="{BB962C8B-B14F-4D97-AF65-F5344CB8AC3E}">
        <p14:creationId xmlns:p14="http://schemas.microsoft.com/office/powerpoint/2010/main" val="2356429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9C17BB0-FEA2-43E1-9179-8EEA1F9A4672}"/>
              </a:ext>
            </a:extLst>
          </p:cNvPr>
          <p:cNvPicPr>
            <a:picLocks noChangeAspect="1"/>
          </p:cNvPicPr>
          <p:nvPr/>
        </p:nvPicPr>
        <p:blipFill rotWithShape="1">
          <a:blip r:embed="rId3"/>
          <a:srcRect l="29933" t="13103" r="31062" b="41379"/>
          <a:stretch/>
        </p:blipFill>
        <p:spPr>
          <a:xfrm>
            <a:off x="2865510" y="1444537"/>
            <a:ext cx="6460214" cy="4711741"/>
          </a:xfrm>
          <a:prstGeom prst="rect">
            <a:avLst/>
          </a:prstGeom>
        </p:spPr>
      </p:pic>
      <p:sp>
        <p:nvSpPr>
          <p:cNvPr id="5" name="TextBox 4"/>
          <p:cNvSpPr txBox="1"/>
          <p:nvPr/>
        </p:nvSpPr>
        <p:spPr>
          <a:xfrm>
            <a:off x="372239" y="68084"/>
            <a:ext cx="5384086" cy="1200329"/>
          </a:xfrm>
          <a:prstGeom prst="rect">
            <a:avLst/>
          </a:prstGeom>
        </p:spPr>
        <p:txBody>
          <a:bodyPr>
            <a:normAutofit/>
          </a:bodyPr>
          <a:lstStyle>
            <a:defPPr>
              <a:defRPr lang="en-US"/>
            </a:defPPr>
            <a:lvl1pPr>
              <a:lnSpc>
                <a:spcPct val="90000"/>
              </a:lnSpc>
              <a:spcBef>
                <a:spcPct val="0"/>
              </a:spcBef>
              <a:buNone/>
              <a:defRPr sz="8000">
                <a:latin typeface="Alégre Sans" panose="02060606060101040101" pitchFamily="18" charset="0"/>
                <a:ea typeface="+mj-ea"/>
                <a:cs typeface="+mj-cs"/>
              </a:defRPr>
            </a:lvl1pPr>
          </a:lstStyle>
          <a:p>
            <a:r>
              <a:rPr lang="en-GB" dirty="0"/>
              <a:t>SOCIAL ANALYSIS</a:t>
            </a:r>
          </a:p>
        </p:txBody>
      </p:sp>
      <p:sp>
        <p:nvSpPr>
          <p:cNvPr id="6" name="TextBox 5">
            <a:extLst>
              <a:ext uri="{FF2B5EF4-FFF2-40B4-BE49-F238E27FC236}">
                <a16:creationId xmlns:a16="http://schemas.microsoft.com/office/drawing/2014/main" id="{9D4E8BA2-F105-46CF-AE1B-DCD1A74876DA}"/>
              </a:ext>
            </a:extLst>
          </p:cNvPr>
          <p:cNvSpPr txBox="1"/>
          <p:nvPr/>
        </p:nvSpPr>
        <p:spPr>
          <a:xfrm>
            <a:off x="372239" y="1219705"/>
            <a:ext cx="4141147" cy="675266"/>
          </a:xfrm>
          <a:prstGeom prst="rect">
            <a:avLst/>
          </a:prstGeom>
        </p:spPr>
        <p:txBody>
          <a:bodyPr>
            <a:normAutofit/>
          </a:bodyPr>
          <a:lstStyle>
            <a:defPPr>
              <a:defRPr lang="en-US"/>
            </a:defPPr>
            <a:lvl1pPr>
              <a:lnSpc>
                <a:spcPct val="90000"/>
              </a:lnSpc>
              <a:spcBef>
                <a:spcPct val="0"/>
              </a:spcBef>
              <a:buNone/>
              <a:defRPr sz="8000">
                <a:latin typeface="Alégre Sans" panose="02060606060101040101" pitchFamily="18" charset="0"/>
                <a:ea typeface="+mj-ea"/>
                <a:cs typeface="+mj-cs"/>
              </a:defRPr>
            </a:lvl1pPr>
          </a:lstStyle>
          <a:p>
            <a:r>
              <a:rPr lang="en-GB" sz="3200" dirty="0"/>
              <a:t>TRIANGLE MODEL OF SOCIAL ANALYSIS</a:t>
            </a:r>
          </a:p>
        </p:txBody>
      </p:sp>
      <p:sp>
        <p:nvSpPr>
          <p:cNvPr id="7" name="TextBox 6">
            <a:extLst>
              <a:ext uri="{FF2B5EF4-FFF2-40B4-BE49-F238E27FC236}">
                <a16:creationId xmlns:a16="http://schemas.microsoft.com/office/drawing/2014/main" id="{D52A8FD6-44B0-4C62-AF5E-B1DE5EC06E49}"/>
              </a:ext>
            </a:extLst>
          </p:cNvPr>
          <p:cNvSpPr txBox="1"/>
          <p:nvPr/>
        </p:nvSpPr>
        <p:spPr>
          <a:xfrm>
            <a:off x="372239" y="6390583"/>
            <a:ext cx="11448286" cy="338554"/>
          </a:xfrm>
          <a:prstGeom prst="rect">
            <a:avLst/>
          </a:prstGeom>
          <a:noFill/>
        </p:spPr>
        <p:txBody>
          <a:bodyPr wrap="square">
            <a:spAutoFit/>
          </a:bodyPr>
          <a:lstStyle/>
          <a:p>
            <a:pPr algn="ctr"/>
            <a:r>
              <a:rPr lang="en-US" sz="1600" b="1" i="0" dirty="0">
                <a:effectLst/>
              </a:rPr>
              <a:t>“The Triangle Model of Social Analysis” by Chet Singh, Centennial College is licensed under a </a:t>
            </a:r>
            <a:r>
              <a:rPr lang="en-US" sz="1600" b="1" i="0" u="none" strike="noStrike" dirty="0">
                <a:effectLst/>
                <a:hlinkClick r:id="rId4">
                  <a:extLst>
                    <a:ext uri="{A12FA001-AC4F-418D-AE19-62706E023703}">
                      <ahyp:hlinkClr xmlns:ahyp="http://schemas.microsoft.com/office/drawing/2018/hyperlinkcolor" val="tx"/>
                    </a:ext>
                  </a:extLst>
                </a:hlinkClick>
              </a:rPr>
              <a:t>CC BY-NC-SA 4.0 International License.</a:t>
            </a:r>
            <a:endParaRPr lang="en-CA" sz="1600" b="1" dirty="0"/>
          </a:p>
        </p:txBody>
      </p:sp>
    </p:spTree>
    <p:extLst>
      <p:ext uri="{BB962C8B-B14F-4D97-AF65-F5344CB8AC3E}">
        <p14:creationId xmlns:p14="http://schemas.microsoft.com/office/powerpoint/2010/main" val="3751181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70B9A8F-F63D-4CEB-BFF1-8F1E8B8D2ED2}"/>
              </a:ext>
            </a:extLst>
          </p:cNvPr>
          <p:cNvPicPr>
            <a:picLocks noChangeAspect="1"/>
          </p:cNvPicPr>
          <p:nvPr/>
        </p:nvPicPr>
        <p:blipFill rotWithShape="1">
          <a:blip r:embed="rId3">
            <a:extLst>
              <a:ext uri="{28A0092B-C50C-407E-A947-70E740481C1C}">
                <a14:useLocalDpi xmlns:a14="http://schemas.microsoft.com/office/drawing/2010/main" val="0"/>
              </a:ext>
            </a:extLst>
          </a:blip>
          <a:srcRect b="7699"/>
          <a:stretch/>
        </p:blipFill>
        <p:spPr>
          <a:xfrm>
            <a:off x="2748990" y="1089373"/>
            <a:ext cx="6723048" cy="4701093"/>
          </a:xfrm>
          <a:prstGeom prst="rect">
            <a:avLst/>
          </a:prstGeom>
        </p:spPr>
      </p:pic>
      <p:sp>
        <p:nvSpPr>
          <p:cNvPr id="5" name="TextBox 4"/>
          <p:cNvSpPr txBox="1"/>
          <p:nvPr/>
        </p:nvSpPr>
        <p:spPr>
          <a:xfrm>
            <a:off x="372239" y="68084"/>
            <a:ext cx="5384086" cy="1200329"/>
          </a:xfrm>
          <a:prstGeom prst="rect">
            <a:avLst/>
          </a:prstGeom>
        </p:spPr>
        <p:txBody>
          <a:bodyPr>
            <a:normAutofit/>
          </a:bodyPr>
          <a:lstStyle>
            <a:defPPr>
              <a:defRPr lang="en-US"/>
            </a:defPPr>
            <a:lvl1pPr>
              <a:lnSpc>
                <a:spcPct val="90000"/>
              </a:lnSpc>
              <a:spcBef>
                <a:spcPct val="0"/>
              </a:spcBef>
              <a:buNone/>
              <a:defRPr sz="8000">
                <a:latin typeface="Alégre Sans" panose="02060606060101040101" pitchFamily="18" charset="0"/>
                <a:ea typeface="+mj-ea"/>
                <a:cs typeface="+mj-cs"/>
              </a:defRPr>
            </a:lvl1pPr>
          </a:lstStyle>
          <a:p>
            <a:r>
              <a:rPr lang="en-GB" dirty="0"/>
              <a:t>SOCIAL ANALYSIS</a:t>
            </a:r>
          </a:p>
        </p:txBody>
      </p:sp>
      <p:sp>
        <p:nvSpPr>
          <p:cNvPr id="6" name="TextBox 5">
            <a:extLst>
              <a:ext uri="{FF2B5EF4-FFF2-40B4-BE49-F238E27FC236}">
                <a16:creationId xmlns:a16="http://schemas.microsoft.com/office/drawing/2014/main" id="{9D4E8BA2-F105-46CF-AE1B-DCD1A74876DA}"/>
              </a:ext>
            </a:extLst>
          </p:cNvPr>
          <p:cNvSpPr txBox="1"/>
          <p:nvPr/>
        </p:nvSpPr>
        <p:spPr>
          <a:xfrm>
            <a:off x="7679378" y="225425"/>
            <a:ext cx="4141147" cy="675266"/>
          </a:xfrm>
          <a:prstGeom prst="rect">
            <a:avLst/>
          </a:prstGeom>
        </p:spPr>
        <p:txBody>
          <a:bodyPr>
            <a:normAutofit/>
          </a:bodyPr>
          <a:lstStyle>
            <a:defPPr>
              <a:defRPr lang="en-US"/>
            </a:defPPr>
            <a:lvl1pPr>
              <a:lnSpc>
                <a:spcPct val="90000"/>
              </a:lnSpc>
              <a:spcBef>
                <a:spcPct val="0"/>
              </a:spcBef>
              <a:buNone/>
              <a:defRPr sz="8000">
                <a:latin typeface="Alégre Sans" panose="02060606060101040101" pitchFamily="18" charset="0"/>
                <a:ea typeface="+mj-ea"/>
                <a:cs typeface="+mj-cs"/>
              </a:defRPr>
            </a:lvl1pPr>
          </a:lstStyle>
          <a:p>
            <a:r>
              <a:rPr lang="en-GB" sz="3200" dirty="0"/>
              <a:t>TRIANGLE MODEL OF SOCIAL ANALYSIS</a:t>
            </a:r>
          </a:p>
        </p:txBody>
      </p:sp>
      <p:sp>
        <p:nvSpPr>
          <p:cNvPr id="8" name="TextBox 7">
            <a:extLst>
              <a:ext uri="{FF2B5EF4-FFF2-40B4-BE49-F238E27FC236}">
                <a16:creationId xmlns:a16="http://schemas.microsoft.com/office/drawing/2014/main" id="{200456C5-8868-4DA7-9580-83BE1A2B60A2}"/>
              </a:ext>
            </a:extLst>
          </p:cNvPr>
          <p:cNvSpPr txBox="1"/>
          <p:nvPr/>
        </p:nvSpPr>
        <p:spPr>
          <a:xfrm>
            <a:off x="371475" y="6389790"/>
            <a:ext cx="11448286" cy="338554"/>
          </a:xfrm>
          <a:prstGeom prst="rect">
            <a:avLst/>
          </a:prstGeom>
          <a:noFill/>
        </p:spPr>
        <p:txBody>
          <a:bodyPr wrap="square">
            <a:spAutoFit/>
          </a:bodyPr>
          <a:lstStyle/>
          <a:p>
            <a:pPr algn="ctr"/>
            <a:r>
              <a:rPr lang="en-CA" sz="1600" b="1" u="sng" dirty="0">
                <a:hlinkClick r:id="rId4">
                  <a:extLst>
                    <a:ext uri="{A12FA001-AC4F-418D-AE19-62706E023703}">
                      <ahyp:hlinkClr xmlns:ahyp="http://schemas.microsoft.com/office/drawing/2018/hyperlinkcolor" val="tx"/>
                    </a:ext>
                  </a:extLst>
                </a:hlinkClick>
              </a:rPr>
              <a:t>https://soaoer.centennialcollege.ca/gned500/wp-content/uploads/2021/06/TheTriangleModelofSocialAnalysis_3-1.mp4</a:t>
            </a:r>
            <a:endParaRPr lang="en-CA" sz="1600" b="1" u="sng" dirty="0"/>
          </a:p>
        </p:txBody>
      </p:sp>
      <p:sp>
        <p:nvSpPr>
          <p:cNvPr id="11" name="TextBox 10">
            <a:extLst>
              <a:ext uri="{FF2B5EF4-FFF2-40B4-BE49-F238E27FC236}">
                <a16:creationId xmlns:a16="http://schemas.microsoft.com/office/drawing/2014/main" id="{E96247C6-D23E-472E-B94D-401D24725510}"/>
              </a:ext>
            </a:extLst>
          </p:cNvPr>
          <p:cNvSpPr txBox="1"/>
          <p:nvPr/>
        </p:nvSpPr>
        <p:spPr>
          <a:xfrm>
            <a:off x="372239" y="5838743"/>
            <a:ext cx="11448286" cy="338554"/>
          </a:xfrm>
          <a:prstGeom prst="rect">
            <a:avLst/>
          </a:prstGeom>
          <a:noFill/>
        </p:spPr>
        <p:txBody>
          <a:bodyPr wrap="square">
            <a:spAutoFit/>
          </a:bodyPr>
          <a:lstStyle/>
          <a:p>
            <a:pPr algn="ctr"/>
            <a:r>
              <a:rPr lang="en-US" sz="1600" b="1" i="0" dirty="0">
                <a:effectLst/>
              </a:rPr>
              <a:t>“The Triangle Model of Social Analysis” by Chet Singh, Centennial College is licensed under a </a:t>
            </a:r>
            <a:r>
              <a:rPr lang="en-US" sz="1600" b="1" i="0" u="none" strike="noStrike" dirty="0">
                <a:effectLst/>
                <a:hlinkClick r:id="rId5">
                  <a:extLst>
                    <a:ext uri="{A12FA001-AC4F-418D-AE19-62706E023703}">
                      <ahyp:hlinkClr xmlns:ahyp="http://schemas.microsoft.com/office/drawing/2018/hyperlinkcolor" val="tx"/>
                    </a:ext>
                  </a:extLst>
                </a:hlinkClick>
              </a:rPr>
              <a:t>CC BY-NC-SA 4.0 International License.</a:t>
            </a:r>
            <a:endParaRPr lang="en-CA" sz="1600" b="1" dirty="0"/>
          </a:p>
        </p:txBody>
      </p:sp>
      <p:sp>
        <p:nvSpPr>
          <p:cNvPr id="12" name="TextBox 11">
            <a:extLst>
              <a:ext uri="{FF2B5EF4-FFF2-40B4-BE49-F238E27FC236}">
                <a16:creationId xmlns:a16="http://schemas.microsoft.com/office/drawing/2014/main" id="{3031E017-5BE7-4A8E-A233-79AEFB7640C9}"/>
              </a:ext>
            </a:extLst>
          </p:cNvPr>
          <p:cNvSpPr txBox="1"/>
          <p:nvPr/>
        </p:nvSpPr>
        <p:spPr>
          <a:xfrm>
            <a:off x="175494" y="6268492"/>
            <a:ext cx="840508" cy="675266"/>
          </a:xfrm>
          <a:prstGeom prst="rect">
            <a:avLst/>
          </a:prstGeom>
        </p:spPr>
        <p:txBody>
          <a:bodyPr>
            <a:normAutofit/>
          </a:bodyPr>
          <a:lstStyle>
            <a:defPPr>
              <a:defRPr lang="en-US"/>
            </a:defPPr>
            <a:lvl1pPr>
              <a:lnSpc>
                <a:spcPct val="90000"/>
              </a:lnSpc>
              <a:spcBef>
                <a:spcPct val="0"/>
              </a:spcBef>
              <a:buNone/>
              <a:defRPr sz="8000">
                <a:latin typeface="Alégre Sans" panose="02060606060101040101" pitchFamily="18" charset="0"/>
                <a:ea typeface="+mj-ea"/>
                <a:cs typeface="+mj-cs"/>
              </a:defRPr>
            </a:lvl1pPr>
          </a:lstStyle>
          <a:p>
            <a:r>
              <a:rPr lang="en-GB" sz="3600" dirty="0"/>
              <a:t>VIDEO</a:t>
            </a:r>
            <a:endParaRPr lang="en-GB" sz="3200" dirty="0"/>
          </a:p>
        </p:txBody>
      </p:sp>
    </p:spTree>
    <p:extLst>
      <p:ext uri="{BB962C8B-B14F-4D97-AF65-F5344CB8AC3E}">
        <p14:creationId xmlns:p14="http://schemas.microsoft.com/office/powerpoint/2010/main" val="513630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white spoon">
            <a:extLst>
              <a:ext uri="{FF2B5EF4-FFF2-40B4-BE49-F238E27FC236}">
                <a16:creationId xmlns:a16="http://schemas.microsoft.com/office/drawing/2014/main" id="{D6B4A2C2-361E-41B9-84B9-9D50610DDB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834" b="7834"/>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21D3BB3-AB0E-4172-A8FF-55ED6134130A}"/>
              </a:ext>
            </a:extLst>
          </p:cNvPr>
          <p:cNvSpPr/>
          <p:nvPr/>
        </p:nvSpPr>
        <p:spPr>
          <a:xfrm>
            <a:off x="-23058" y="1"/>
            <a:ext cx="12222996"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FF74BFBF-7A27-4202-85AA-60ED5B075BA8}"/>
              </a:ext>
            </a:extLst>
          </p:cNvPr>
          <p:cNvSpPr txBox="1">
            <a:spLocks/>
          </p:cNvSpPr>
          <p:nvPr/>
        </p:nvSpPr>
        <p:spPr>
          <a:xfrm>
            <a:off x="-30996" y="1906588"/>
            <a:ext cx="12222996" cy="3143250"/>
          </a:xfrm>
          <a:prstGeom prst="rect">
            <a:avLst/>
          </a:prstGeom>
        </p:spPr>
        <p:txBody>
          <a:bodyPr vert="horz" lIns="91440" tIns="45720" rIns="91440" bIns="45720" rtlCol="0" anchor="ctr">
            <a:normAutofit fontScale="97500"/>
          </a:bodyPr>
          <a:lstStyle>
            <a:lvl1pPr algn="l" defTabSz="914400" rtl="0" eaLnBrk="1" latinLnBrk="0" hangingPunct="1">
              <a:lnSpc>
                <a:spcPct val="80000"/>
              </a:lnSpc>
              <a:spcBef>
                <a:spcPct val="0"/>
              </a:spcBef>
              <a:buNone/>
              <a:defRPr sz="5000" b="1" kern="1200" cap="all" spc="100" baseline="0">
                <a:solidFill>
                  <a:schemeClr val="tx1">
                    <a:lumMod val="95000"/>
                    <a:lumOff val="5000"/>
                  </a:schemeClr>
                </a:solidFill>
                <a:latin typeface="+mj-lt"/>
                <a:ea typeface="+mj-ea"/>
                <a:cs typeface="+mj-cs"/>
              </a:defRPr>
            </a:lvl1pPr>
          </a:lstStyle>
          <a:p>
            <a:pPr algn="ctr"/>
            <a:r>
              <a:rPr lang="en-US" sz="8000" b="0" i="0" dirty="0">
                <a:solidFill>
                  <a:schemeClr val="bg1"/>
                </a:solidFill>
                <a:effectLst/>
                <a:latin typeface="Alégre Sans" panose="02060606060101040101" pitchFamily="18" charset="0"/>
              </a:rPr>
              <a:t>THE PERENNIAL PROBLEM OF PLASTIC!</a:t>
            </a:r>
          </a:p>
        </p:txBody>
      </p:sp>
      <p:sp>
        <p:nvSpPr>
          <p:cNvPr id="6" name="TextBox 5">
            <a:extLst>
              <a:ext uri="{FF2B5EF4-FFF2-40B4-BE49-F238E27FC236}">
                <a16:creationId xmlns:a16="http://schemas.microsoft.com/office/drawing/2014/main" id="{E6C19713-0868-45FA-89F0-1D863710E00A}"/>
              </a:ext>
            </a:extLst>
          </p:cNvPr>
          <p:cNvSpPr txBox="1"/>
          <p:nvPr/>
        </p:nvSpPr>
        <p:spPr>
          <a:xfrm>
            <a:off x="371475" y="6350105"/>
            <a:ext cx="11449050" cy="369332"/>
          </a:xfrm>
          <a:prstGeom prst="rect">
            <a:avLst/>
          </a:prstGeom>
          <a:noFill/>
        </p:spPr>
        <p:txBody>
          <a:bodyPr wrap="square">
            <a:spAutoFit/>
          </a:bodyPr>
          <a:lstStyle/>
          <a:p>
            <a:pPr algn="ctr"/>
            <a:r>
              <a:rPr lang="en-CA" b="1" dirty="0">
                <a:solidFill>
                  <a:schemeClr val="bg1"/>
                </a:solidFill>
              </a:rPr>
              <a:t>Photo by </a:t>
            </a:r>
            <a:r>
              <a:rPr lang="en-CA" b="1" dirty="0">
                <a:solidFill>
                  <a:schemeClr val="bg1"/>
                </a:solidFill>
                <a:hlinkClick r:id="rId4">
                  <a:extLst>
                    <a:ext uri="{A12FA001-AC4F-418D-AE19-62706E023703}">
                      <ahyp:hlinkClr xmlns:ahyp="http://schemas.microsoft.com/office/drawing/2018/hyperlinkcolor" val="tx"/>
                    </a:ext>
                  </a:extLst>
                </a:hlinkClick>
              </a:rPr>
              <a:t>Volodymyr </a:t>
            </a:r>
            <a:r>
              <a:rPr lang="en-CA" b="1" dirty="0" err="1">
                <a:solidFill>
                  <a:schemeClr val="bg1"/>
                </a:solidFill>
                <a:hlinkClick r:id="rId4">
                  <a:extLst>
                    <a:ext uri="{A12FA001-AC4F-418D-AE19-62706E023703}">
                      <ahyp:hlinkClr xmlns:ahyp="http://schemas.microsoft.com/office/drawing/2018/hyperlinkcolor" val="tx"/>
                    </a:ext>
                  </a:extLst>
                </a:hlinkClick>
              </a:rPr>
              <a:t>Hryshchenko</a:t>
            </a:r>
            <a:r>
              <a:rPr lang="en-CA" b="1" dirty="0">
                <a:solidFill>
                  <a:schemeClr val="bg1"/>
                </a:solidFill>
              </a:rPr>
              <a:t> on </a:t>
            </a:r>
            <a:r>
              <a:rPr lang="en-CA" b="1" dirty="0" err="1">
                <a:solidFill>
                  <a:schemeClr val="bg1"/>
                </a:solidFill>
                <a:hlinkClick r:id="rId5">
                  <a:extLst>
                    <a:ext uri="{A12FA001-AC4F-418D-AE19-62706E023703}">
                      <ahyp:hlinkClr xmlns:ahyp="http://schemas.microsoft.com/office/drawing/2018/hyperlinkcolor" val="tx"/>
                    </a:ext>
                  </a:extLst>
                </a:hlinkClick>
              </a:rPr>
              <a:t>Unsplash</a:t>
            </a:r>
            <a:r>
              <a:rPr lang="en-CA" b="1" dirty="0">
                <a:solidFill>
                  <a:schemeClr val="bg1"/>
                </a:solidFill>
              </a:rPr>
              <a:t> </a:t>
            </a:r>
          </a:p>
        </p:txBody>
      </p:sp>
    </p:spTree>
    <p:extLst>
      <p:ext uri="{BB962C8B-B14F-4D97-AF65-F5344CB8AC3E}">
        <p14:creationId xmlns:p14="http://schemas.microsoft.com/office/powerpoint/2010/main" val="38519778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The Story of Plastic (Animated Short)">
            <a:hlinkClick r:id="" action="ppaction://media"/>
            <a:extLst>
              <a:ext uri="{FF2B5EF4-FFF2-40B4-BE49-F238E27FC236}">
                <a16:creationId xmlns:a16="http://schemas.microsoft.com/office/drawing/2014/main" id="{9C0B6B29-CA53-4CF2-BDA3-BC16AA5A1E00}"/>
              </a:ext>
            </a:extLst>
          </p:cNvPr>
          <p:cNvPicPr>
            <a:picLocks noRot="1" noChangeAspect="1"/>
          </p:cNvPicPr>
          <p:nvPr>
            <a:videoFile r:link="rId1"/>
          </p:nvPr>
        </p:nvPicPr>
        <p:blipFill>
          <a:blip r:embed="rId4"/>
          <a:stretch>
            <a:fillRect/>
          </a:stretch>
        </p:blipFill>
        <p:spPr>
          <a:xfrm>
            <a:off x="0" y="-15240"/>
            <a:ext cx="12192000" cy="6888480"/>
          </a:xfrm>
          <a:prstGeom prst="rect">
            <a:avLst/>
          </a:prstGeom>
        </p:spPr>
      </p:pic>
      <p:pic>
        <p:nvPicPr>
          <p:cNvPr id="1026" name="Picture 2">
            <a:extLst>
              <a:ext uri="{FF2B5EF4-FFF2-40B4-BE49-F238E27FC236}">
                <a16:creationId xmlns:a16="http://schemas.microsoft.com/office/drawing/2014/main" id="{D929B1EB-E29B-4DAF-83FB-4FE6D59C74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503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title="The Great Pacific Garbage Patch Is Not What You Think It Is | The Swim">
            <a:hlinkClick r:id="" action="ppaction://media"/>
            <a:extLst>
              <a:ext uri="{FF2B5EF4-FFF2-40B4-BE49-F238E27FC236}">
                <a16:creationId xmlns:a16="http://schemas.microsoft.com/office/drawing/2014/main" id="{6E3D6AC5-F06A-4ACF-BB3F-CC8EE712BD38}"/>
              </a:ext>
            </a:extLst>
          </p:cNvPr>
          <p:cNvPicPr>
            <a:picLocks noRot="1" noChangeAspect="1"/>
          </p:cNvPicPr>
          <p:nvPr>
            <a:videoFile r:link="rId1"/>
          </p:nvPr>
        </p:nvPicPr>
        <p:blipFill>
          <a:blip r:embed="rId4"/>
          <a:stretch>
            <a:fillRect/>
          </a:stretch>
        </p:blipFill>
        <p:spPr>
          <a:xfrm>
            <a:off x="0" y="-15240"/>
            <a:ext cx="12192000" cy="6888480"/>
          </a:xfrm>
          <a:prstGeom prst="rect">
            <a:avLst/>
          </a:prstGeom>
        </p:spPr>
      </p:pic>
      <p:pic>
        <p:nvPicPr>
          <p:cNvPr id="3074" name="Picture 2">
            <a:extLst>
              <a:ext uri="{FF2B5EF4-FFF2-40B4-BE49-F238E27FC236}">
                <a16:creationId xmlns:a16="http://schemas.microsoft.com/office/drawing/2014/main" id="{6541BDE2-EF57-4740-99F7-FB48E823CDB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04" r="3958"/>
          <a:stretch/>
        </p:blipFill>
        <p:spPr bwMode="auto">
          <a:xfrm>
            <a:off x="0" y="0"/>
            <a:ext cx="121808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12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white spoon">
            <a:extLst>
              <a:ext uri="{FF2B5EF4-FFF2-40B4-BE49-F238E27FC236}">
                <a16:creationId xmlns:a16="http://schemas.microsoft.com/office/drawing/2014/main" id="{D6B4A2C2-361E-41B9-84B9-9D50610DDB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834" b="7834"/>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21D3BB3-AB0E-4172-A8FF-55ED6134130A}"/>
              </a:ext>
            </a:extLst>
          </p:cNvPr>
          <p:cNvSpPr/>
          <p:nvPr/>
        </p:nvSpPr>
        <p:spPr>
          <a:xfrm>
            <a:off x="-23058" y="1"/>
            <a:ext cx="12222996"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FF74BFBF-7A27-4202-85AA-60ED5B075BA8}"/>
              </a:ext>
            </a:extLst>
          </p:cNvPr>
          <p:cNvSpPr txBox="1">
            <a:spLocks/>
          </p:cNvSpPr>
          <p:nvPr/>
        </p:nvSpPr>
        <p:spPr>
          <a:xfrm>
            <a:off x="-30996" y="1906588"/>
            <a:ext cx="12222996" cy="3143250"/>
          </a:xfrm>
          <a:prstGeom prst="rect">
            <a:avLst/>
          </a:prstGeom>
        </p:spPr>
        <p:txBody>
          <a:bodyPr vert="horz" lIns="91440" tIns="45720" rIns="91440" bIns="45720" rtlCol="0" anchor="ctr">
            <a:normAutofit fontScale="97500"/>
          </a:bodyPr>
          <a:lstStyle>
            <a:lvl1pPr algn="l" defTabSz="914400" rtl="0" eaLnBrk="1" latinLnBrk="0" hangingPunct="1">
              <a:lnSpc>
                <a:spcPct val="80000"/>
              </a:lnSpc>
              <a:spcBef>
                <a:spcPct val="0"/>
              </a:spcBef>
              <a:buNone/>
              <a:defRPr sz="5000" b="1" kern="1200" cap="all" spc="100" baseline="0">
                <a:solidFill>
                  <a:schemeClr val="tx1">
                    <a:lumMod val="95000"/>
                    <a:lumOff val="5000"/>
                  </a:schemeClr>
                </a:solidFill>
                <a:latin typeface="+mj-lt"/>
                <a:ea typeface="+mj-ea"/>
                <a:cs typeface="+mj-cs"/>
              </a:defRPr>
            </a:lvl1pPr>
          </a:lstStyle>
          <a:p>
            <a:pPr algn="ctr"/>
            <a:r>
              <a:rPr lang="en-US" sz="6600" b="0" i="0" dirty="0">
                <a:solidFill>
                  <a:schemeClr val="bg1"/>
                </a:solidFill>
                <a:effectLst/>
                <a:latin typeface="Alégre Sans" panose="02060606060101040101" pitchFamily="18" charset="0"/>
              </a:rPr>
              <a:t>Canada banning plastic bags, straws, </a:t>
            </a:r>
          </a:p>
          <a:p>
            <a:pPr algn="ctr"/>
            <a:r>
              <a:rPr lang="en-US" sz="6600" b="0" i="0" dirty="0">
                <a:solidFill>
                  <a:schemeClr val="bg1"/>
                </a:solidFill>
                <a:effectLst/>
                <a:latin typeface="Alégre Sans" panose="02060606060101040101" pitchFamily="18" charset="0"/>
              </a:rPr>
              <a:t>cutlery and other single-use items</a:t>
            </a:r>
          </a:p>
          <a:p>
            <a:pPr algn="ctr"/>
            <a:r>
              <a:rPr lang="en-US" sz="6600" b="0" i="0" dirty="0">
                <a:solidFill>
                  <a:schemeClr val="bg1"/>
                </a:solidFill>
                <a:effectLst/>
                <a:latin typeface="Alégre Sans" panose="02060606060101040101" pitchFamily="18" charset="0"/>
              </a:rPr>
              <a:t>by the end of 2021</a:t>
            </a:r>
          </a:p>
        </p:txBody>
      </p:sp>
      <p:sp>
        <p:nvSpPr>
          <p:cNvPr id="6" name="TextBox 5">
            <a:extLst>
              <a:ext uri="{FF2B5EF4-FFF2-40B4-BE49-F238E27FC236}">
                <a16:creationId xmlns:a16="http://schemas.microsoft.com/office/drawing/2014/main" id="{A9C6F8BC-B0A3-4729-9FEB-A4863D566FA6}"/>
              </a:ext>
            </a:extLst>
          </p:cNvPr>
          <p:cNvSpPr txBox="1"/>
          <p:nvPr/>
        </p:nvSpPr>
        <p:spPr>
          <a:xfrm>
            <a:off x="371475" y="6350104"/>
            <a:ext cx="11449050" cy="377269"/>
          </a:xfrm>
          <a:prstGeom prst="rect">
            <a:avLst/>
          </a:prstGeom>
          <a:noFill/>
        </p:spPr>
        <p:txBody>
          <a:bodyPr wrap="square">
            <a:spAutoFit/>
          </a:bodyPr>
          <a:lstStyle/>
          <a:p>
            <a:pPr algn="ctr"/>
            <a:r>
              <a:rPr lang="en-CA" b="1" dirty="0">
                <a:solidFill>
                  <a:schemeClr val="bg1"/>
                </a:solidFill>
              </a:rPr>
              <a:t>Photo by </a:t>
            </a:r>
            <a:r>
              <a:rPr lang="en-CA" b="1" dirty="0">
                <a:solidFill>
                  <a:schemeClr val="bg1"/>
                </a:solidFill>
                <a:hlinkClick r:id="rId4">
                  <a:extLst>
                    <a:ext uri="{A12FA001-AC4F-418D-AE19-62706E023703}">
                      <ahyp:hlinkClr xmlns:ahyp="http://schemas.microsoft.com/office/drawing/2018/hyperlinkcolor" val="tx"/>
                    </a:ext>
                  </a:extLst>
                </a:hlinkClick>
              </a:rPr>
              <a:t>Volodymyr </a:t>
            </a:r>
            <a:r>
              <a:rPr lang="en-CA" b="1" dirty="0" err="1">
                <a:solidFill>
                  <a:schemeClr val="bg1"/>
                </a:solidFill>
                <a:hlinkClick r:id="rId4">
                  <a:extLst>
                    <a:ext uri="{A12FA001-AC4F-418D-AE19-62706E023703}">
                      <ahyp:hlinkClr xmlns:ahyp="http://schemas.microsoft.com/office/drawing/2018/hyperlinkcolor" val="tx"/>
                    </a:ext>
                  </a:extLst>
                </a:hlinkClick>
              </a:rPr>
              <a:t>Hryshchenko</a:t>
            </a:r>
            <a:r>
              <a:rPr lang="en-CA" b="1" dirty="0">
                <a:solidFill>
                  <a:schemeClr val="bg1"/>
                </a:solidFill>
              </a:rPr>
              <a:t> on </a:t>
            </a:r>
            <a:r>
              <a:rPr lang="en-CA" b="1" dirty="0" err="1">
                <a:solidFill>
                  <a:schemeClr val="bg1"/>
                </a:solidFill>
                <a:hlinkClick r:id="rId5">
                  <a:extLst>
                    <a:ext uri="{A12FA001-AC4F-418D-AE19-62706E023703}">
                      <ahyp:hlinkClr xmlns:ahyp="http://schemas.microsoft.com/office/drawing/2018/hyperlinkcolor" val="tx"/>
                    </a:ext>
                  </a:extLst>
                </a:hlinkClick>
              </a:rPr>
              <a:t>Unsplash</a:t>
            </a:r>
            <a:r>
              <a:rPr lang="en-CA" b="1" dirty="0">
                <a:solidFill>
                  <a:schemeClr val="bg1"/>
                </a:solidFill>
              </a:rPr>
              <a:t> </a:t>
            </a:r>
          </a:p>
        </p:txBody>
      </p:sp>
    </p:spTree>
    <p:extLst>
      <p:ext uri="{BB962C8B-B14F-4D97-AF65-F5344CB8AC3E}">
        <p14:creationId xmlns:p14="http://schemas.microsoft.com/office/powerpoint/2010/main" val="11665004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Ottawa unveils single-use plastic ban despite increased use during pandemic">
            <a:hlinkClick r:id="" action="ppaction://media"/>
            <a:extLst>
              <a:ext uri="{FF2B5EF4-FFF2-40B4-BE49-F238E27FC236}">
                <a16:creationId xmlns:a16="http://schemas.microsoft.com/office/drawing/2014/main" id="{CB308175-6A12-4748-82CB-C0E6EE886624}"/>
              </a:ext>
            </a:extLst>
          </p:cNvPr>
          <p:cNvPicPr>
            <a:picLocks noRot="1" noChangeAspect="1"/>
          </p:cNvPicPr>
          <p:nvPr>
            <a:videoFile r:link="rId1"/>
          </p:nvPr>
        </p:nvPicPr>
        <p:blipFill>
          <a:blip r:embed="rId4"/>
          <a:stretch>
            <a:fillRect/>
          </a:stretch>
        </p:blipFill>
        <p:spPr>
          <a:xfrm>
            <a:off x="-11112" y="-7937"/>
            <a:ext cx="12192000" cy="6858000"/>
          </a:xfrm>
          <a:prstGeom prst="rect">
            <a:avLst/>
          </a:prstGeom>
        </p:spPr>
      </p:pic>
      <p:pic>
        <p:nvPicPr>
          <p:cNvPr id="4098" name="Picture 2">
            <a:extLst>
              <a:ext uri="{FF2B5EF4-FFF2-40B4-BE49-F238E27FC236}">
                <a16:creationId xmlns:a16="http://schemas.microsoft.com/office/drawing/2014/main" id="{DAB3B515-233A-46D8-99CB-2F5368384C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2" y="6577"/>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217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Assorted-color Spoon Lot in Water">
            <a:extLst>
              <a:ext uri="{FF2B5EF4-FFF2-40B4-BE49-F238E27FC236}">
                <a16:creationId xmlns:a16="http://schemas.microsoft.com/office/drawing/2014/main" id="{0681A87C-C92D-4AB5-8CF5-4FE103F24D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944" b="7944"/>
          <a:stretch/>
        </p:blipFill>
        <p:spPr bwMode="auto">
          <a:xfrm>
            <a:off x="-38100" y="0"/>
            <a:ext cx="122301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21D3BB3-AB0E-4172-A8FF-55ED6134130A}"/>
              </a:ext>
            </a:extLst>
          </p:cNvPr>
          <p:cNvSpPr/>
          <p:nvPr/>
        </p:nvSpPr>
        <p:spPr>
          <a:xfrm>
            <a:off x="-53220" y="-7937"/>
            <a:ext cx="12234108" cy="6858000"/>
          </a:xfrm>
          <a:prstGeom prst="rect">
            <a:avLst/>
          </a:prstGeom>
          <a:gradFill>
            <a:gsLst>
              <a:gs pos="37000">
                <a:schemeClr val="tx1">
                  <a:alpha val="73000"/>
                </a:schemeClr>
              </a:gs>
              <a:gs pos="87000">
                <a:schemeClr val="tx1">
                  <a:alpha val="8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249D05CB-69C7-49F4-A430-8CCEF4F83BB9}"/>
              </a:ext>
            </a:extLst>
          </p:cNvPr>
          <p:cNvSpPr txBox="1"/>
          <p:nvPr/>
        </p:nvSpPr>
        <p:spPr>
          <a:xfrm>
            <a:off x="371475" y="1590676"/>
            <a:ext cx="5724525" cy="3293209"/>
          </a:xfrm>
          <a:prstGeom prst="rect">
            <a:avLst/>
          </a:prstGeom>
          <a:noFill/>
        </p:spPr>
        <p:txBody>
          <a:bodyPr wrap="square">
            <a:spAutoFit/>
          </a:bodyPr>
          <a:lstStyle/>
          <a:p>
            <a:pPr marL="514350" indent="-514350">
              <a:buFont typeface="Arial" panose="020B0604020202020204" pitchFamily="34" charset="0"/>
              <a:buChar char="•"/>
            </a:pPr>
            <a:r>
              <a:rPr lang="en-US" sz="2600" b="1" dirty="0">
                <a:solidFill>
                  <a:schemeClr val="bg1"/>
                </a:solidFill>
              </a:rPr>
              <a:t>To Be Banned:</a:t>
            </a:r>
            <a:br>
              <a:rPr lang="en-US" sz="2600" b="1" dirty="0">
                <a:solidFill>
                  <a:schemeClr val="bg1"/>
                </a:solidFill>
              </a:rPr>
            </a:br>
            <a:r>
              <a:rPr lang="en-US" sz="2600" b="1" dirty="0">
                <a:solidFill>
                  <a:schemeClr val="bg1"/>
                </a:solidFill>
              </a:rPr>
              <a:t>– Checkout bags</a:t>
            </a:r>
            <a:br>
              <a:rPr lang="en-US" sz="2600" b="1" dirty="0">
                <a:solidFill>
                  <a:schemeClr val="bg1"/>
                </a:solidFill>
              </a:rPr>
            </a:br>
            <a:r>
              <a:rPr lang="en-US" sz="2600" b="1" dirty="0">
                <a:solidFill>
                  <a:schemeClr val="bg1"/>
                </a:solidFill>
              </a:rPr>
              <a:t>– Stir sticks</a:t>
            </a:r>
            <a:br>
              <a:rPr lang="en-US" sz="2600" b="1" dirty="0">
                <a:solidFill>
                  <a:schemeClr val="bg1"/>
                </a:solidFill>
              </a:rPr>
            </a:br>
            <a:r>
              <a:rPr lang="en-US" sz="2600" b="1" dirty="0">
                <a:solidFill>
                  <a:schemeClr val="bg1"/>
                </a:solidFill>
              </a:rPr>
              <a:t>– Beverage six-pack rings</a:t>
            </a:r>
            <a:br>
              <a:rPr lang="en-US" sz="2600" b="1" dirty="0">
                <a:solidFill>
                  <a:schemeClr val="bg1"/>
                </a:solidFill>
              </a:rPr>
            </a:br>
            <a:r>
              <a:rPr lang="en-US" sz="2600" b="1" dirty="0">
                <a:solidFill>
                  <a:schemeClr val="bg1"/>
                </a:solidFill>
              </a:rPr>
              <a:t>– Cutlery</a:t>
            </a:r>
            <a:br>
              <a:rPr lang="en-US" sz="2600" b="1" dirty="0">
                <a:solidFill>
                  <a:schemeClr val="bg1"/>
                </a:solidFill>
              </a:rPr>
            </a:br>
            <a:r>
              <a:rPr lang="en-US" sz="2600" b="1" dirty="0">
                <a:solidFill>
                  <a:schemeClr val="bg1"/>
                </a:solidFill>
              </a:rPr>
              <a:t>– Straws</a:t>
            </a:r>
            <a:br>
              <a:rPr lang="en-US" sz="2600" b="1" dirty="0">
                <a:solidFill>
                  <a:schemeClr val="bg1"/>
                </a:solidFill>
              </a:rPr>
            </a:br>
            <a:r>
              <a:rPr lang="en-US" sz="2600" b="1" dirty="0">
                <a:solidFill>
                  <a:schemeClr val="bg1"/>
                </a:solidFill>
              </a:rPr>
              <a:t>– Food packaging made from plastics that are difficult to recycle</a:t>
            </a:r>
          </a:p>
        </p:txBody>
      </p:sp>
      <p:sp>
        <p:nvSpPr>
          <p:cNvPr id="12" name="TextBox 11">
            <a:extLst>
              <a:ext uri="{FF2B5EF4-FFF2-40B4-BE49-F238E27FC236}">
                <a16:creationId xmlns:a16="http://schemas.microsoft.com/office/drawing/2014/main" id="{00E708B5-1B26-4B3B-9BDC-42DC559FE0A5}"/>
              </a:ext>
            </a:extLst>
          </p:cNvPr>
          <p:cNvSpPr txBox="1"/>
          <p:nvPr/>
        </p:nvSpPr>
        <p:spPr>
          <a:xfrm>
            <a:off x="371475" y="68084"/>
            <a:ext cx="11820525" cy="1200329"/>
          </a:xfrm>
          <a:prstGeom prst="rect">
            <a:avLst/>
          </a:prstGeom>
        </p:spPr>
        <p:txBody>
          <a:bodyPr>
            <a:normAutofit/>
          </a:bodyPr>
          <a:lstStyle>
            <a:defPPr>
              <a:defRPr lang="en-US"/>
            </a:defPPr>
            <a:lvl1pPr>
              <a:lnSpc>
                <a:spcPct val="90000"/>
              </a:lnSpc>
              <a:spcBef>
                <a:spcPct val="0"/>
              </a:spcBef>
              <a:buNone/>
              <a:defRPr sz="8000">
                <a:latin typeface="Alégre Sans" panose="02060606060101040101" pitchFamily="18" charset="0"/>
                <a:ea typeface="+mj-ea"/>
                <a:cs typeface="+mj-cs"/>
              </a:defRPr>
            </a:lvl1pPr>
          </a:lstStyle>
          <a:p>
            <a:r>
              <a:rPr lang="en-GB" dirty="0">
                <a:solidFill>
                  <a:schemeClr val="bg1"/>
                </a:solidFill>
              </a:rPr>
              <a:t>CANADA 2022 PLASTICS BAN </a:t>
            </a:r>
          </a:p>
        </p:txBody>
      </p:sp>
      <p:sp>
        <p:nvSpPr>
          <p:cNvPr id="6" name="TextBox 5">
            <a:extLst>
              <a:ext uri="{FF2B5EF4-FFF2-40B4-BE49-F238E27FC236}">
                <a16:creationId xmlns:a16="http://schemas.microsoft.com/office/drawing/2014/main" id="{1B259293-5BB3-4DC4-AEA9-BFF36FFB950F}"/>
              </a:ext>
            </a:extLst>
          </p:cNvPr>
          <p:cNvSpPr txBox="1"/>
          <p:nvPr/>
        </p:nvSpPr>
        <p:spPr>
          <a:xfrm>
            <a:off x="6080502" y="1590676"/>
            <a:ext cx="6100386" cy="4493538"/>
          </a:xfrm>
          <a:prstGeom prst="rect">
            <a:avLst/>
          </a:prstGeom>
          <a:noFill/>
        </p:spPr>
        <p:txBody>
          <a:bodyPr wrap="square">
            <a:spAutoFit/>
          </a:bodyPr>
          <a:lstStyle/>
          <a:p>
            <a:pPr marL="514350" indent="-514350">
              <a:buFont typeface="Arial" panose="020B0604020202020204" pitchFamily="34" charset="0"/>
              <a:buChar char="•"/>
            </a:pPr>
            <a:r>
              <a:rPr lang="en-US" sz="2600" b="1" dirty="0">
                <a:solidFill>
                  <a:schemeClr val="bg1"/>
                </a:solidFill>
              </a:rPr>
              <a:t>The below list is not covered yet:</a:t>
            </a:r>
            <a:br>
              <a:rPr lang="en-US" sz="2600" b="1" dirty="0">
                <a:solidFill>
                  <a:schemeClr val="bg1"/>
                </a:solidFill>
              </a:rPr>
            </a:br>
            <a:r>
              <a:rPr lang="en-US" sz="2600" b="1" dirty="0">
                <a:solidFill>
                  <a:schemeClr val="bg1"/>
                </a:solidFill>
              </a:rPr>
              <a:t>– Garbage bags</a:t>
            </a:r>
            <a:br>
              <a:rPr lang="en-US" sz="2600" b="1" dirty="0">
                <a:solidFill>
                  <a:schemeClr val="bg1"/>
                </a:solidFill>
              </a:rPr>
            </a:br>
            <a:r>
              <a:rPr lang="en-US" sz="2600" b="1" dirty="0">
                <a:solidFill>
                  <a:schemeClr val="bg1"/>
                </a:solidFill>
              </a:rPr>
              <a:t>– Milk bags</a:t>
            </a:r>
            <a:br>
              <a:rPr lang="en-US" sz="2600" b="1" dirty="0">
                <a:solidFill>
                  <a:schemeClr val="bg1"/>
                </a:solidFill>
              </a:rPr>
            </a:br>
            <a:r>
              <a:rPr lang="en-US" sz="2600" b="1" dirty="0">
                <a:solidFill>
                  <a:schemeClr val="bg1"/>
                </a:solidFill>
              </a:rPr>
              <a:t>– Snack food wrappers</a:t>
            </a:r>
            <a:br>
              <a:rPr lang="en-US" sz="2600" b="1" dirty="0">
                <a:solidFill>
                  <a:schemeClr val="bg1"/>
                </a:solidFill>
              </a:rPr>
            </a:br>
            <a:r>
              <a:rPr lang="en-US" sz="2600" b="1" dirty="0">
                <a:solidFill>
                  <a:schemeClr val="bg1"/>
                </a:solidFill>
              </a:rPr>
              <a:t>– Disposable personal care items</a:t>
            </a:r>
          </a:p>
          <a:p>
            <a:pPr marL="514350" indent="-514350">
              <a:buFont typeface="Arial" panose="020B0604020202020204" pitchFamily="34" charset="0"/>
              <a:buChar char="•"/>
            </a:pPr>
            <a:r>
              <a:rPr lang="en-US" sz="2600" b="1" dirty="0">
                <a:solidFill>
                  <a:schemeClr val="bg1"/>
                </a:solidFill>
              </a:rPr>
              <a:t>– Disposable personal care packaging</a:t>
            </a:r>
            <a:br>
              <a:rPr lang="en-US" sz="2600" b="1" dirty="0">
                <a:solidFill>
                  <a:schemeClr val="bg1"/>
                </a:solidFill>
              </a:rPr>
            </a:br>
            <a:r>
              <a:rPr lang="en-US" sz="2600" b="1" dirty="0">
                <a:solidFill>
                  <a:schemeClr val="bg1"/>
                </a:solidFill>
              </a:rPr>
              <a:t>– Beverage containers and lids</a:t>
            </a:r>
            <a:br>
              <a:rPr lang="en-US" sz="2600" b="1" dirty="0">
                <a:solidFill>
                  <a:schemeClr val="bg1"/>
                </a:solidFill>
              </a:rPr>
            </a:br>
            <a:r>
              <a:rPr lang="en-US" sz="2600" b="1" dirty="0">
                <a:solidFill>
                  <a:schemeClr val="bg1"/>
                </a:solidFill>
              </a:rPr>
              <a:t>– Contact lenses and packaging</a:t>
            </a:r>
            <a:br>
              <a:rPr lang="en-US" sz="2600" b="1" dirty="0">
                <a:solidFill>
                  <a:schemeClr val="bg1"/>
                </a:solidFill>
              </a:rPr>
            </a:br>
            <a:r>
              <a:rPr lang="en-US" sz="2600" b="1" dirty="0">
                <a:solidFill>
                  <a:schemeClr val="bg1"/>
                </a:solidFill>
              </a:rPr>
              <a:t>– Cigarette filters</a:t>
            </a:r>
            <a:br>
              <a:rPr lang="en-US" sz="2600" b="1" dirty="0">
                <a:solidFill>
                  <a:schemeClr val="bg1"/>
                </a:solidFill>
              </a:rPr>
            </a:br>
            <a:r>
              <a:rPr lang="en-US" sz="2600" b="1" dirty="0">
                <a:solidFill>
                  <a:schemeClr val="bg1"/>
                </a:solidFill>
              </a:rPr>
              <a:t>– Items used in medical facilities</a:t>
            </a:r>
            <a:br>
              <a:rPr lang="en-US" sz="2600" b="1" dirty="0">
                <a:solidFill>
                  <a:schemeClr val="bg1"/>
                </a:solidFill>
              </a:rPr>
            </a:br>
            <a:r>
              <a:rPr lang="en-US" sz="2600" b="1" dirty="0">
                <a:solidFill>
                  <a:schemeClr val="bg1"/>
                </a:solidFill>
              </a:rPr>
              <a:t>– Personal protective equipment</a:t>
            </a:r>
          </a:p>
        </p:txBody>
      </p:sp>
      <p:sp>
        <p:nvSpPr>
          <p:cNvPr id="13" name="TextBox 12">
            <a:hlinkClick r:id="rId4"/>
            <a:extLst>
              <a:ext uri="{FF2B5EF4-FFF2-40B4-BE49-F238E27FC236}">
                <a16:creationId xmlns:a16="http://schemas.microsoft.com/office/drawing/2014/main" id="{EB3C9AA6-628D-421B-B5CB-EB5B0693DFE5}"/>
              </a:ext>
            </a:extLst>
          </p:cNvPr>
          <p:cNvSpPr txBox="1"/>
          <p:nvPr/>
        </p:nvSpPr>
        <p:spPr>
          <a:xfrm>
            <a:off x="10033001" y="6383398"/>
            <a:ext cx="2147888" cy="369332"/>
          </a:xfrm>
          <a:prstGeom prst="rect">
            <a:avLst/>
          </a:prstGeom>
          <a:noFill/>
        </p:spPr>
        <p:txBody>
          <a:bodyPr wrap="square">
            <a:spAutoFit/>
          </a:bodyPr>
          <a:lstStyle/>
          <a:p>
            <a:r>
              <a:rPr lang="en-US" b="1" i="0" dirty="0">
                <a:solidFill>
                  <a:schemeClr val="bg1"/>
                </a:solidFill>
                <a:effectLst/>
                <a:latin typeface="Calibri" panose="020F0502020204030204" pitchFamily="34" charset="0"/>
              </a:rPr>
              <a:t>Photo by Pixabay</a:t>
            </a:r>
            <a:endParaRPr lang="en-CA" b="1" dirty="0">
              <a:solidFill>
                <a:schemeClr val="bg1"/>
              </a:solidFill>
            </a:endParaRPr>
          </a:p>
        </p:txBody>
      </p:sp>
    </p:spTree>
    <p:extLst>
      <p:ext uri="{BB962C8B-B14F-4D97-AF65-F5344CB8AC3E}">
        <p14:creationId xmlns:p14="http://schemas.microsoft.com/office/powerpoint/2010/main" val="1426506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ape&#10;&#10;Description automatically generated with low confidence">
            <a:extLst>
              <a:ext uri="{FF2B5EF4-FFF2-40B4-BE49-F238E27FC236}">
                <a16:creationId xmlns:a16="http://schemas.microsoft.com/office/drawing/2014/main" id="{1E3695E1-3F54-4EFB-81D1-B086778747AA}"/>
              </a:ext>
            </a:extLst>
          </p:cNvPr>
          <p:cNvPicPr>
            <a:picLocks noChangeAspect="1"/>
          </p:cNvPicPr>
          <p:nvPr/>
        </p:nvPicPr>
        <p:blipFill rotWithShape="1">
          <a:blip r:embed="rId3">
            <a:extLst>
              <a:ext uri="{28A0092B-C50C-407E-A947-70E740481C1C}">
                <a14:useLocalDpi xmlns:a14="http://schemas.microsoft.com/office/drawing/2010/main" val="0"/>
              </a:ext>
            </a:extLst>
          </a:blip>
          <a:srcRect l="13519" t="39080" r="23343" b="9525"/>
          <a:stretch/>
        </p:blipFill>
        <p:spPr>
          <a:xfrm>
            <a:off x="2376337" y="0"/>
            <a:ext cx="7439326" cy="6182506"/>
          </a:xfrm>
          <a:prstGeom prst="rect">
            <a:avLst/>
          </a:prstGeom>
        </p:spPr>
      </p:pic>
      <p:sp>
        <p:nvSpPr>
          <p:cNvPr id="10" name="Rectangle 9">
            <a:extLst>
              <a:ext uri="{FF2B5EF4-FFF2-40B4-BE49-F238E27FC236}">
                <a16:creationId xmlns:a16="http://schemas.microsoft.com/office/drawing/2014/main" id="{253B9806-D8D2-4950-8B0A-692C59B6496E}"/>
              </a:ext>
            </a:extLst>
          </p:cNvPr>
          <p:cNvSpPr/>
          <p:nvPr/>
        </p:nvSpPr>
        <p:spPr>
          <a:xfrm>
            <a:off x="46494" y="0"/>
            <a:ext cx="12161004" cy="6858001"/>
          </a:xfrm>
          <a:prstGeom prst="rect">
            <a:avLst/>
          </a:prstGeom>
          <a:gradFill>
            <a:gsLst>
              <a:gs pos="96000">
                <a:schemeClr val="bg1"/>
              </a:gs>
              <a:gs pos="0">
                <a:schemeClr val="bg1">
                  <a:alpha val="1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4898F4E6-F7E6-494F-9A33-6D41BEB1AAEF}"/>
              </a:ext>
            </a:extLst>
          </p:cNvPr>
          <p:cNvSpPr txBox="1"/>
          <p:nvPr/>
        </p:nvSpPr>
        <p:spPr>
          <a:xfrm>
            <a:off x="30996" y="3026182"/>
            <a:ext cx="12192000" cy="2554545"/>
          </a:xfrm>
          <a:prstGeom prst="rect">
            <a:avLst/>
          </a:prstGeom>
          <a:noFill/>
        </p:spPr>
        <p:txBody>
          <a:bodyPr wrap="square" rtlCol="0">
            <a:spAutoFit/>
          </a:bodyPr>
          <a:lstStyle/>
          <a:p>
            <a:pPr algn="ctr"/>
            <a:r>
              <a:rPr lang="en-US" sz="8000" b="1" spc="300" dirty="0">
                <a:latin typeface="Alégre Sans" panose="02060606060101040101" pitchFamily="18" charset="0"/>
              </a:rPr>
              <a:t>Acknowledgement</a:t>
            </a:r>
            <a:r>
              <a:rPr lang="en-US" sz="8000" b="1" spc="300" dirty="0">
                <a:solidFill>
                  <a:srgbClr val="C00000"/>
                </a:solidFill>
                <a:latin typeface="Alégre Sans" panose="02060606060101040101" pitchFamily="18" charset="0"/>
              </a:rPr>
              <a:t> </a:t>
            </a:r>
          </a:p>
          <a:p>
            <a:pPr algn="ctr"/>
            <a:r>
              <a:rPr lang="en-US" sz="8000" b="1" spc="300" dirty="0">
                <a:latin typeface="Alégre Sans" panose="02060606060101040101" pitchFamily="18" charset="0"/>
              </a:rPr>
              <a:t>Traditional Lands</a:t>
            </a:r>
          </a:p>
        </p:txBody>
      </p:sp>
      <p:sp>
        <p:nvSpPr>
          <p:cNvPr id="8" name="TextBox 7">
            <a:hlinkClick r:id="rId4"/>
            <a:extLst>
              <a:ext uri="{FF2B5EF4-FFF2-40B4-BE49-F238E27FC236}">
                <a16:creationId xmlns:a16="http://schemas.microsoft.com/office/drawing/2014/main" id="{3A490E07-1167-4F1D-979C-CF970830B29D}"/>
              </a:ext>
            </a:extLst>
          </p:cNvPr>
          <p:cNvSpPr txBox="1"/>
          <p:nvPr/>
        </p:nvSpPr>
        <p:spPr>
          <a:xfrm>
            <a:off x="371475" y="6411868"/>
            <a:ext cx="11449050" cy="338554"/>
          </a:xfrm>
          <a:prstGeom prst="rect">
            <a:avLst/>
          </a:prstGeom>
          <a:noFill/>
        </p:spPr>
        <p:txBody>
          <a:bodyPr wrap="square">
            <a:spAutoFit/>
          </a:bodyPr>
          <a:lstStyle/>
          <a:p>
            <a:pPr algn="ctr"/>
            <a:r>
              <a:rPr lang="en-CA" sz="1600" b="1" dirty="0"/>
              <a:t>Canada Map Vectors by </a:t>
            </a:r>
            <a:r>
              <a:rPr lang="en-CA" sz="1600" b="1" dirty="0" err="1"/>
              <a:t>Vecteezy</a:t>
            </a:r>
            <a:endParaRPr lang="en-CA" sz="1600" b="1" dirty="0"/>
          </a:p>
        </p:txBody>
      </p:sp>
    </p:spTree>
    <p:extLst>
      <p:ext uri="{BB962C8B-B14F-4D97-AF65-F5344CB8AC3E}">
        <p14:creationId xmlns:p14="http://schemas.microsoft.com/office/powerpoint/2010/main" val="26172287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Plastic Pollution Facts">
            <a:extLst>
              <a:ext uri="{FF2B5EF4-FFF2-40B4-BE49-F238E27FC236}">
                <a16:creationId xmlns:a16="http://schemas.microsoft.com/office/drawing/2014/main" id="{CEC7F0C7-F1BE-4099-83BA-C3B692BCE8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1951"/>
            <a:ext cx="12180888" cy="72199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hlinkClick r:id="rId4"/>
            <a:extLst>
              <a:ext uri="{FF2B5EF4-FFF2-40B4-BE49-F238E27FC236}">
                <a16:creationId xmlns:a16="http://schemas.microsoft.com/office/drawing/2014/main" id="{8B4FD23B-1524-42F1-B7B9-4F8BDFCB9756}"/>
              </a:ext>
            </a:extLst>
          </p:cNvPr>
          <p:cNvSpPr txBox="1"/>
          <p:nvPr/>
        </p:nvSpPr>
        <p:spPr>
          <a:xfrm>
            <a:off x="2982364" y="6511509"/>
            <a:ext cx="6216160" cy="338554"/>
          </a:xfrm>
          <a:prstGeom prst="rect">
            <a:avLst/>
          </a:prstGeom>
          <a:noFill/>
        </p:spPr>
        <p:txBody>
          <a:bodyPr wrap="square">
            <a:spAutoFit/>
          </a:bodyPr>
          <a:lstStyle/>
          <a:p>
            <a:pPr algn="ctr"/>
            <a:r>
              <a:rPr lang="en-CA" sz="1600" b="1" dirty="0">
                <a:solidFill>
                  <a:schemeClr val="bg1"/>
                </a:solidFill>
              </a:rPr>
              <a:t>Graphic from - plasticoceans.org/the-facts/</a:t>
            </a:r>
          </a:p>
        </p:txBody>
      </p:sp>
    </p:spTree>
    <p:extLst>
      <p:ext uri="{BB962C8B-B14F-4D97-AF65-F5344CB8AC3E}">
        <p14:creationId xmlns:p14="http://schemas.microsoft.com/office/powerpoint/2010/main" val="30223275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Plastic Oceans International | Our Work">
            <a:hlinkClick r:id="" action="ppaction://media"/>
            <a:extLst>
              <a:ext uri="{FF2B5EF4-FFF2-40B4-BE49-F238E27FC236}">
                <a16:creationId xmlns:a16="http://schemas.microsoft.com/office/drawing/2014/main" id="{065A5005-27AF-40BA-97CD-63206408EB90}"/>
              </a:ext>
            </a:extLst>
          </p:cNvPr>
          <p:cNvPicPr>
            <a:picLocks noRot="1" noChangeAspect="1"/>
          </p:cNvPicPr>
          <p:nvPr>
            <a:videoFile r:link="rId1"/>
          </p:nvPr>
        </p:nvPicPr>
        <p:blipFill>
          <a:blip r:embed="rId4"/>
          <a:stretch>
            <a:fillRect/>
          </a:stretch>
        </p:blipFill>
        <p:spPr>
          <a:xfrm>
            <a:off x="26973" y="0"/>
            <a:ext cx="12138054" cy="6858000"/>
          </a:xfrm>
          <a:prstGeom prst="rect">
            <a:avLst/>
          </a:prstGeom>
        </p:spPr>
      </p:pic>
      <p:pic>
        <p:nvPicPr>
          <p:cNvPr id="12290" name="Picture 2">
            <a:extLst>
              <a:ext uri="{FF2B5EF4-FFF2-40B4-BE49-F238E27FC236}">
                <a16:creationId xmlns:a16="http://schemas.microsoft.com/office/drawing/2014/main" id="{04433EC2-F43A-4220-8195-286CD54AC7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8ECE1CB-8AE8-4239-B032-11336095923F}"/>
              </a:ext>
            </a:extLst>
          </p:cNvPr>
          <p:cNvSpPr/>
          <p:nvPr/>
        </p:nvSpPr>
        <p:spPr>
          <a:xfrm>
            <a:off x="0" y="2669580"/>
            <a:ext cx="12192000" cy="1499616"/>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451B0D22-5E7D-4B2F-B2D7-5FC6FB954561}"/>
              </a:ext>
            </a:extLst>
          </p:cNvPr>
          <p:cNvSpPr txBox="1">
            <a:spLocks/>
          </p:cNvSpPr>
          <p:nvPr/>
        </p:nvSpPr>
        <p:spPr>
          <a:xfrm>
            <a:off x="0" y="2671240"/>
            <a:ext cx="12192000" cy="1499616"/>
          </a:xfrm>
          <a:prstGeom prst="rect">
            <a:avLst/>
          </a:prstGeom>
        </p:spPr>
        <p:txBody>
          <a:bodyPr vert="horz" lIns="91440" tIns="45720" rIns="91440" bIns="45720" rtlCol="0" anchor="ctr">
            <a:normAutofit fontScale="97500"/>
          </a:bodyPr>
          <a:lstStyle>
            <a:lvl1pPr algn="l" defTabSz="914400" rtl="0" eaLnBrk="1" latinLnBrk="0" hangingPunct="1">
              <a:lnSpc>
                <a:spcPct val="80000"/>
              </a:lnSpc>
              <a:spcBef>
                <a:spcPct val="0"/>
              </a:spcBef>
              <a:buNone/>
              <a:defRPr sz="5000" b="1" kern="1200" cap="all" spc="100" baseline="0">
                <a:solidFill>
                  <a:schemeClr val="tx1">
                    <a:lumMod val="95000"/>
                    <a:lumOff val="5000"/>
                  </a:schemeClr>
                </a:solidFill>
                <a:latin typeface="+mj-lt"/>
                <a:ea typeface="+mj-ea"/>
                <a:cs typeface="+mj-cs"/>
              </a:defRPr>
            </a:lvl1pPr>
          </a:lstStyle>
          <a:p>
            <a:pPr algn="ctr"/>
            <a:r>
              <a:rPr lang="en-US" sz="9600" b="0" spc="300" dirty="0">
                <a:solidFill>
                  <a:schemeClr val="bg1"/>
                </a:solidFill>
                <a:latin typeface="Alégre Sans" panose="02060606060101040101" pitchFamily="18" charset="0"/>
              </a:rPr>
              <a:t>What can be done? </a:t>
            </a:r>
          </a:p>
        </p:txBody>
      </p:sp>
    </p:spTree>
    <p:extLst>
      <p:ext uri="{BB962C8B-B14F-4D97-AF65-F5344CB8AC3E}">
        <p14:creationId xmlns:p14="http://schemas.microsoft.com/office/powerpoint/2010/main" val="3419047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Close-up of Coffee Cup on Table">
            <a:extLst>
              <a:ext uri="{FF2B5EF4-FFF2-40B4-BE49-F238E27FC236}">
                <a16:creationId xmlns:a16="http://schemas.microsoft.com/office/drawing/2014/main" id="{30D20390-BF73-4FBD-9A5A-49BCB3260B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1" t="35369" r="91" b="27044"/>
          <a:stretch/>
        </p:blipFill>
        <p:spPr bwMode="auto">
          <a:xfrm>
            <a:off x="-11113" y="-1"/>
            <a:ext cx="12203113" cy="68580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F02C2B9-7CED-4AA1-AFD5-7132F9704FCD}"/>
              </a:ext>
            </a:extLst>
          </p:cNvPr>
          <p:cNvSpPr/>
          <p:nvPr/>
        </p:nvSpPr>
        <p:spPr>
          <a:xfrm>
            <a:off x="0" y="2669580"/>
            <a:ext cx="12192000" cy="1499616"/>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FF74BFBF-7A27-4202-85AA-60ED5B075BA8}"/>
              </a:ext>
            </a:extLst>
          </p:cNvPr>
          <p:cNvSpPr txBox="1">
            <a:spLocks/>
          </p:cNvSpPr>
          <p:nvPr/>
        </p:nvSpPr>
        <p:spPr>
          <a:xfrm>
            <a:off x="-528851" y="2671240"/>
            <a:ext cx="13249701" cy="1499616"/>
          </a:xfrm>
          <a:prstGeom prst="rect">
            <a:avLst/>
          </a:prstGeom>
        </p:spPr>
        <p:txBody>
          <a:bodyPr vert="horz" lIns="91440" tIns="45720" rIns="91440" bIns="45720" rtlCol="0" anchor="ctr">
            <a:normAutofit fontScale="97500"/>
          </a:bodyPr>
          <a:lstStyle>
            <a:lvl1pPr algn="l" defTabSz="914400" rtl="0" eaLnBrk="1" latinLnBrk="0" hangingPunct="1">
              <a:lnSpc>
                <a:spcPct val="80000"/>
              </a:lnSpc>
              <a:spcBef>
                <a:spcPct val="0"/>
              </a:spcBef>
              <a:buNone/>
              <a:defRPr sz="5000" b="1" kern="1200" cap="all" spc="100" baseline="0">
                <a:solidFill>
                  <a:schemeClr val="tx1">
                    <a:lumMod val="95000"/>
                    <a:lumOff val="5000"/>
                  </a:schemeClr>
                </a:solidFill>
                <a:latin typeface="+mj-lt"/>
                <a:ea typeface="+mj-ea"/>
                <a:cs typeface="+mj-cs"/>
              </a:defRPr>
            </a:lvl1pPr>
          </a:lstStyle>
          <a:p>
            <a:pPr algn="ctr"/>
            <a:r>
              <a:rPr lang="en-US" sz="9600" b="0" spc="300" dirty="0">
                <a:solidFill>
                  <a:schemeClr val="bg1"/>
                </a:solidFill>
                <a:latin typeface="Alégre Sans" panose="02060606060101040101" pitchFamily="18" charset="0"/>
              </a:rPr>
              <a:t>BREAK</a:t>
            </a:r>
          </a:p>
        </p:txBody>
      </p:sp>
      <p:sp>
        <p:nvSpPr>
          <p:cNvPr id="8" name="TextBox 7">
            <a:extLst>
              <a:ext uri="{FF2B5EF4-FFF2-40B4-BE49-F238E27FC236}">
                <a16:creationId xmlns:a16="http://schemas.microsoft.com/office/drawing/2014/main" id="{F69078CC-CB0E-4200-B88C-C1272C7D0D8C}"/>
              </a:ext>
            </a:extLst>
          </p:cNvPr>
          <p:cNvSpPr txBox="1"/>
          <p:nvPr/>
        </p:nvSpPr>
        <p:spPr>
          <a:xfrm>
            <a:off x="0" y="6348968"/>
            <a:ext cx="12180888" cy="369332"/>
          </a:xfrm>
          <a:prstGeom prst="rect">
            <a:avLst/>
          </a:prstGeom>
          <a:noFill/>
        </p:spPr>
        <p:txBody>
          <a:bodyPr wrap="square">
            <a:spAutoFit/>
          </a:bodyPr>
          <a:lstStyle/>
          <a:p>
            <a:pPr algn="ctr"/>
            <a:r>
              <a:rPr lang="en-US" b="0" i="0" dirty="0">
                <a:solidFill>
                  <a:schemeClr val="bg1"/>
                </a:solidFill>
                <a:effectLst/>
                <a:latin typeface="Calibri" panose="020F0502020204030204" pitchFamily="34" charset="0"/>
              </a:rPr>
              <a:t>Photo by </a:t>
            </a:r>
            <a:r>
              <a:rPr lang="en-US" b="1" i="0" u="none" strike="noStrike" dirty="0">
                <a:solidFill>
                  <a:schemeClr val="bg1"/>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Chevanon Photography</a:t>
            </a:r>
            <a:r>
              <a:rPr lang="en-US" b="0" i="0" dirty="0">
                <a:solidFill>
                  <a:schemeClr val="bg1"/>
                </a:solidFill>
                <a:effectLst/>
                <a:latin typeface="Calibri" panose="020F0502020204030204" pitchFamily="34" charset="0"/>
              </a:rPr>
              <a:t> from </a:t>
            </a:r>
            <a:r>
              <a:rPr lang="en-US" b="1" i="0" u="none" strike="noStrike" dirty="0">
                <a:solidFill>
                  <a:schemeClr val="bg1"/>
                </a:solidFill>
                <a:effectLst/>
                <a:latin typeface="Calibri" panose="020F0502020204030204" pitchFamily="34" charset="0"/>
                <a:hlinkClick r:id="rId5">
                  <a:extLst>
                    <a:ext uri="{A12FA001-AC4F-418D-AE19-62706E023703}">
                      <ahyp:hlinkClr xmlns:ahyp="http://schemas.microsoft.com/office/drawing/2018/hyperlinkcolor" val="tx"/>
                    </a:ext>
                  </a:extLst>
                </a:hlinkClick>
              </a:rPr>
              <a:t>Pexels</a:t>
            </a:r>
            <a:endParaRPr lang="en-CA" dirty="0">
              <a:solidFill>
                <a:schemeClr val="bg1"/>
              </a:solidFill>
            </a:endParaRPr>
          </a:p>
        </p:txBody>
      </p:sp>
    </p:spTree>
    <p:extLst>
      <p:ext uri="{BB962C8B-B14F-4D97-AF65-F5344CB8AC3E}">
        <p14:creationId xmlns:p14="http://schemas.microsoft.com/office/powerpoint/2010/main" val="3375400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prite plastic bottle on table">
            <a:extLst>
              <a:ext uri="{FF2B5EF4-FFF2-40B4-BE49-F238E27FC236}">
                <a16:creationId xmlns:a16="http://schemas.microsoft.com/office/drawing/2014/main" id="{AB1F1FD6-CB3F-4B51-A43C-CF0B89E8F5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590"/>
          <a:stretch/>
        </p:blipFill>
        <p:spPr bwMode="auto">
          <a:xfrm>
            <a:off x="0" y="-1"/>
            <a:ext cx="12180888" cy="685800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21D3BB3-AB0E-4172-A8FF-55ED6134130A}"/>
              </a:ext>
            </a:extLst>
          </p:cNvPr>
          <p:cNvSpPr/>
          <p:nvPr/>
        </p:nvSpPr>
        <p:spPr>
          <a:xfrm>
            <a:off x="-7938" y="9648"/>
            <a:ext cx="12222996" cy="6858000"/>
          </a:xfrm>
          <a:prstGeom prst="rect">
            <a:avLst/>
          </a:prstGeom>
          <a:gradFill>
            <a:gsLst>
              <a:gs pos="9000">
                <a:srgbClr val="000000">
                  <a:alpha val="0"/>
                </a:srgbClr>
              </a:gs>
              <a:gs pos="86000">
                <a:schemeClr val="tx1">
                  <a:lumMod val="95000"/>
                  <a:lumOff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FF74BFBF-7A27-4202-85AA-60ED5B075BA8}"/>
              </a:ext>
            </a:extLst>
          </p:cNvPr>
          <p:cNvSpPr txBox="1">
            <a:spLocks/>
          </p:cNvSpPr>
          <p:nvPr/>
        </p:nvSpPr>
        <p:spPr>
          <a:xfrm>
            <a:off x="11112" y="3794248"/>
            <a:ext cx="12169776" cy="1117600"/>
          </a:xfrm>
          <a:prstGeom prst="rect">
            <a:avLst/>
          </a:prstGeom>
        </p:spPr>
        <p:txBody>
          <a:bodyPr vert="horz" lIns="91440" tIns="45720" rIns="91440" bIns="45720" rtlCol="0" anchor="ctr">
            <a:normAutofit fontScale="97500"/>
          </a:bodyPr>
          <a:lstStyle>
            <a:lvl1pPr algn="l" defTabSz="914400" rtl="0" eaLnBrk="1" latinLnBrk="0" hangingPunct="1">
              <a:lnSpc>
                <a:spcPct val="80000"/>
              </a:lnSpc>
              <a:spcBef>
                <a:spcPct val="0"/>
              </a:spcBef>
              <a:buNone/>
              <a:defRPr sz="5000" b="1" kern="1200" cap="all" spc="100" baseline="0">
                <a:solidFill>
                  <a:schemeClr val="tx1">
                    <a:lumMod val="95000"/>
                    <a:lumOff val="5000"/>
                  </a:schemeClr>
                </a:solidFill>
                <a:latin typeface="+mj-lt"/>
                <a:ea typeface="+mj-ea"/>
                <a:cs typeface="+mj-cs"/>
              </a:defRPr>
            </a:lvl1pPr>
          </a:lstStyle>
          <a:p>
            <a:pPr algn="ctr"/>
            <a:r>
              <a:rPr lang="en-US" sz="8000" b="0" i="0" dirty="0">
                <a:solidFill>
                  <a:schemeClr val="bg1"/>
                </a:solidFill>
                <a:effectLst/>
                <a:latin typeface="Alégre Sans" panose="02060606060101040101" pitchFamily="18" charset="0"/>
              </a:rPr>
              <a:t>THE PERENNIAL PROBLEM OF PLASTIC!</a:t>
            </a:r>
          </a:p>
        </p:txBody>
      </p:sp>
      <p:sp>
        <p:nvSpPr>
          <p:cNvPr id="6" name="TextBox 5">
            <a:extLst>
              <a:ext uri="{FF2B5EF4-FFF2-40B4-BE49-F238E27FC236}">
                <a16:creationId xmlns:a16="http://schemas.microsoft.com/office/drawing/2014/main" id="{87196467-E238-4294-8AE5-AD7A44DA125D}"/>
              </a:ext>
            </a:extLst>
          </p:cNvPr>
          <p:cNvSpPr txBox="1"/>
          <p:nvPr/>
        </p:nvSpPr>
        <p:spPr>
          <a:xfrm>
            <a:off x="4298950" y="6336784"/>
            <a:ext cx="3594100" cy="369332"/>
          </a:xfrm>
          <a:prstGeom prst="rect">
            <a:avLst/>
          </a:prstGeom>
          <a:noFill/>
        </p:spPr>
        <p:txBody>
          <a:bodyPr wrap="square">
            <a:spAutoFit/>
          </a:bodyPr>
          <a:lstStyle/>
          <a:p>
            <a:r>
              <a:rPr lang="en-US" b="0" i="0" dirty="0">
                <a:solidFill>
                  <a:schemeClr val="bg1"/>
                </a:solidFill>
                <a:effectLst/>
                <a:latin typeface="Calibri" panose="020F0502020204030204" pitchFamily="34" charset="0"/>
              </a:rPr>
              <a:t>Photo by </a:t>
            </a:r>
            <a:r>
              <a:rPr lang="en-US" b="0" i="0" dirty="0">
                <a:solidFill>
                  <a:schemeClr val="bg1"/>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Nick Fewings</a:t>
            </a:r>
            <a:r>
              <a:rPr lang="en-US" b="0" i="0" dirty="0">
                <a:solidFill>
                  <a:schemeClr val="bg1"/>
                </a:solidFill>
                <a:effectLst/>
                <a:latin typeface="Calibri" panose="020F0502020204030204" pitchFamily="34" charset="0"/>
              </a:rPr>
              <a:t> on </a:t>
            </a:r>
            <a:r>
              <a:rPr lang="en-US" b="0" i="0" dirty="0" err="1">
                <a:solidFill>
                  <a:schemeClr val="bg1"/>
                </a:solidFill>
                <a:effectLst/>
                <a:latin typeface="Calibri" panose="020F0502020204030204" pitchFamily="34" charset="0"/>
                <a:hlinkClick r:id="rId5">
                  <a:extLst>
                    <a:ext uri="{A12FA001-AC4F-418D-AE19-62706E023703}">
                      <ahyp:hlinkClr xmlns:ahyp="http://schemas.microsoft.com/office/drawing/2018/hyperlinkcolor" val="tx"/>
                    </a:ext>
                  </a:extLst>
                </a:hlinkClick>
              </a:rPr>
              <a:t>Unsplash</a:t>
            </a:r>
            <a:endParaRPr lang="en-CA" dirty="0">
              <a:solidFill>
                <a:schemeClr val="bg1"/>
              </a:solidFill>
            </a:endParaRPr>
          </a:p>
        </p:txBody>
      </p:sp>
    </p:spTree>
    <p:extLst>
      <p:ext uri="{BB962C8B-B14F-4D97-AF65-F5344CB8AC3E}">
        <p14:creationId xmlns:p14="http://schemas.microsoft.com/office/powerpoint/2010/main" val="316236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5999" y="68084"/>
            <a:ext cx="5724525" cy="1200329"/>
          </a:xfrm>
          <a:prstGeom prst="rect">
            <a:avLst/>
          </a:prstGeom>
        </p:spPr>
        <p:txBody>
          <a:bodyPr>
            <a:normAutofit/>
          </a:bodyPr>
          <a:lstStyle>
            <a:defPPr>
              <a:defRPr lang="en-US"/>
            </a:defPPr>
            <a:lvl1pPr>
              <a:lnSpc>
                <a:spcPct val="90000"/>
              </a:lnSpc>
              <a:spcBef>
                <a:spcPct val="0"/>
              </a:spcBef>
              <a:buNone/>
              <a:defRPr sz="8000">
                <a:latin typeface="Alégre Sans" panose="02060606060101040101" pitchFamily="18" charset="0"/>
                <a:ea typeface="+mj-ea"/>
                <a:cs typeface="+mj-cs"/>
              </a:defRPr>
            </a:lvl1pPr>
          </a:lstStyle>
          <a:p>
            <a:r>
              <a:rPr lang="en-GB" dirty="0"/>
              <a:t>HISTORICAL CONTEXT</a:t>
            </a:r>
          </a:p>
        </p:txBody>
      </p:sp>
      <p:sp>
        <p:nvSpPr>
          <p:cNvPr id="8" name="TextBox 7">
            <a:extLst>
              <a:ext uri="{FF2B5EF4-FFF2-40B4-BE49-F238E27FC236}">
                <a16:creationId xmlns:a16="http://schemas.microsoft.com/office/drawing/2014/main" id="{A8868435-3154-44DF-A700-DE3384F52975}"/>
              </a:ext>
            </a:extLst>
          </p:cNvPr>
          <p:cNvSpPr txBox="1"/>
          <p:nvPr/>
        </p:nvSpPr>
        <p:spPr>
          <a:xfrm>
            <a:off x="6095998" y="1439288"/>
            <a:ext cx="5724525" cy="5509200"/>
          </a:xfrm>
          <a:prstGeom prst="rect">
            <a:avLst/>
          </a:prstGeom>
          <a:noFill/>
        </p:spPr>
        <p:txBody>
          <a:bodyPr wrap="square">
            <a:spAutoFit/>
          </a:bodyPr>
          <a:lstStyle/>
          <a:p>
            <a:pPr>
              <a:tabLst>
                <a:tab pos="457200" algn="l"/>
              </a:tabLst>
            </a:pPr>
            <a:r>
              <a:rPr lang="en-US" sz="2400" b="0" i="0" dirty="0">
                <a:effectLst/>
              </a:rPr>
              <a:t>Identifying the historical origins of social problems tells us the context within which a social problem has developed.</a:t>
            </a:r>
          </a:p>
          <a:p>
            <a:pPr>
              <a:tabLst>
                <a:tab pos="457200" algn="l"/>
              </a:tabLst>
            </a:pPr>
            <a:endParaRPr lang="en-US" sz="800" dirty="0"/>
          </a:p>
          <a:p>
            <a:pPr>
              <a:tabLst>
                <a:tab pos="457200" algn="l"/>
              </a:tabLst>
            </a:pPr>
            <a:r>
              <a:rPr lang="en-US" sz="2400" b="0" i="0" dirty="0">
                <a:effectLst/>
              </a:rPr>
              <a:t>For example, before thinking about Plastic waste it’s important to understand how we became so reliant on plastic in the first place?</a:t>
            </a:r>
          </a:p>
          <a:p>
            <a:pPr>
              <a:tabLst>
                <a:tab pos="457200" algn="l"/>
              </a:tabLst>
            </a:pPr>
            <a:endParaRPr lang="en-US" sz="800" b="0" i="0" dirty="0">
              <a:effectLst/>
            </a:endParaRPr>
          </a:p>
          <a:p>
            <a:pPr>
              <a:tabLst>
                <a:tab pos="457200" algn="l"/>
              </a:tabLst>
            </a:pPr>
            <a:r>
              <a:rPr lang="en-US" sz="2400" dirty="0"/>
              <a:t>How has bottled water and that industry contributed to the problem?</a:t>
            </a:r>
          </a:p>
          <a:p>
            <a:pPr>
              <a:tabLst>
                <a:tab pos="457200" algn="l"/>
              </a:tabLst>
            </a:pPr>
            <a:endParaRPr lang="en-US" sz="800" dirty="0"/>
          </a:p>
          <a:p>
            <a:pPr>
              <a:tabLst>
                <a:tab pos="457200" algn="l"/>
              </a:tabLst>
            </a:pPr>
            <a:r>
              <a:rPr lang="en-US" sz="2400" dirty="0"/>
              <a:t>How has the oil industry turned to and control the production of plastics</a:t>
            </a:r>
          </a:p>
          <a:p>
            <a:pPr>
              <a:tabLst>
                <a:tab pos="457200" algn="l"/>
              </a:tabLst>
            </a:pPr>
            <a:endParaRPr lang="en-US" sz="800" b="0" i="0" dirty="0">
              <a:effectLst/>
            </a:endParaRPr>
          </a:p>
          <a:p>
            <a:pPr>
              <a:tabLst>
                <a:tab pos="457200" algn="l"/>
              </a:tabLst>
            </a:pPr>
            <a:r>
              <a:rPr lang="en-US" sz="2400" b="0" i="0" dirty="0">
                <a:effectLst/>
              </a:rPr>
              <a:t>What are the ideologies behind bottled water? </a:t>
            </a:r>
            <a:endParaRPr lang="en-CA" sz="2400" dirty="0"/>
          </a:p>
        </p:txBody>
      </p:sp>
      <p:grpSp>
        <p:nvGrpSpPr>
          <p:cNvPr id="3" name="Group 2">
            <a:extLst>
              <a:ext uri="{FF2B5EF4-FFF2-40B4-BE49-F238E27FC236}">
                <a16:creationId xmlns:a16="http://schemas.microsoft.com/office/drawing/2014/main" id="{0D687606-FC5E-4F20-9511-EF0E1FA47E2C}"/>
              </a:ext>
            </a:extLst>
          </p:cNvPr>
          <p:cNvGrpSpPr/>
          <p:nvPr/>
        </p:nvGrpSpPr>
        <p:grpSpPr>
          <a:xfrm>
            <a:off x="0" y="-7937"/>
            <a:ext cx="5724525" cy="6865937"/>
            <a:chOff x="0" y="-7937"/>
            <a:chExt cx="5724525" cy="6865937"/>
          </a:xfrm>
        </p:grpSpPr>
        <p:pic>
          <p:nvPicPr>
            <p:cNvPr id="2050" name="Picture 2" descr="white plastic bottle lot">
              <a:extLst>
                <a:ext uri="{FF2B5EF4-FFF2-40B4-BE49-F238E27FC236}">
                  <a16:creationId xmlns:a16="http://schemas.microsoft.com/office/drawing/2014/main" id="{8A4EAD1E-EF76-436C-B541-2F6C116A5C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4324"/>
            <a:stretch/>
          </p:blipFill>
          <p:spPr bwMode="auto">
            <a:xfrm>
              <a:off x="0" y="-7937"/>
              <a:ext cx="5724525"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A52748C-7B6B-48A3-AC8E-41AFE5D8A09A}"/>
                </a:ext>
              </a:extLst>
            </p:cNvPr>
            <p:cNvSpPr/>
            <p:nvPr/>
          </p:nvSpPr>
          <p:spPr>
            <a:xfrm>
              <a:off x="0" y="6071427"/>
              <a:ext cx="5724525" cy="786573"/>
            </a:xfrm>
            <a:prstGeom prst="rect">
              <a:avLst/>
            </a:prstGeom>
            <a:gradFill flip="none" rotWithShape="1">
              <a:gsLst>
                <a:gs pos="9000">
                  <a:srgbClr val="000000">
                    <a:alpha val="0"/>
                  </a:srgbClr>
                </a:gs>
                <a:gs pos="86000">
                  <a:schemeClr val="tx1">
                    <a:lumMod val="95000"/>
                    <a:lumOff val="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5A0C530F-27E4-4D62-BA5B-247D19261C01}"/>
                </a:ext>
              </a:extLst>
            </p:cNvPr>
            <p:cNvSpPr txBox="1"/>
            <p:nvPr/>
          </p:nvSpPr>
          <p:spPr>
            <a:xfrm>
              <a:off x="0" y="6381502"/>
              <a:ext cx="5724525" cy="369332"/>
            </a:xfrm>
            <a:prstGeom prst="rect">
              <a:avLst/>
            </a:prstGeom>
            <a:noFill/>
          </p:spPr>
          <p:txBody>
            <a:bodyPr wrap="square">
              <a:spAutoFit/>
            </a:bodyPr>
            <a:lstStyle/>
            <a:p>
              <a:pPr algn="ctr"/>
              <a:r>
                <a:rPr lang="en-US" b="0" i="0" dirty="0">
                  <a:solidFill>
                    <a:schemeClr val="bg1"/>
                  </a:solidFill>
                  <a:effectLst/>
                  <a:latin typeface="Calibri" panose="020F0502020204030204" pitchFamily="34" charset="0"/>
                </a:rPr>
                <a:t>Photo by </a:t>
              </a:r>
              <a:r>
                <a:rPr lang="en-US" b="0" i="0" dirty="0">
                  <a:solidFill>
                    <a:schemeClr val="bg1"/>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Jonathan </a:t>
              </a:r>
              <a:r>
                <a:rPr lang="en-US" b="0" i="0" dirty="0" err="1">
                  <a:solidFill>
                    <a:schemeClr val="bg1"/>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Chng</a:t>
              </a:r>
              <a:r>
                <a:rPr lang="en-US" b="0" i="0" dirty="0">
                  <a:solidFill>
                    <a:schemeClr val="bg1"/>
                  </a:solidFill>
                  <a:effectLst/>
                  <a:latin typeface="Calibri" panose="020F0502020204030204" pitchFamily="34" charset="0"/>
                </a:rPr>
                <a:t> on </a:t>
              </a:r>
              <a:r>
                <a:rPr lang="en-US" b="0" i="0" dirty="0" err="1">
                  <a:solidFill>
                    <a:schemeClr val="bg1"/>
                  </a:solidFill>
                  <a:effectLst/>
                  <a:latin typeface="Calibri" panose="020F0502020204030204" pitchFamily="34" charset="0"/>
                  <a:hlinkClick r:id="rId5">
                    <a:extLst>
                      <a:ext uri="{A12FA001-AC4F-418D-AE19-62706E023703}">
                        <ahyp:hlinkClr xmlns:ahyp="http://schemas.microsoft.com/office/drawing/2018/hyperlinkcolor" val="tx"/>
                      </a:ext>
                    </a:extLst>
                  </a:hlinkClick>
                </a:rPr>
                <a:t>Unsplash</a:t>
              </a:r>
              <a:endParaRPr lang="en-CA" dirty="0">
                <a:solidFill>
                  <a:schemeClr val="bg1"/>
                </a:solidFill>
              </a:endParaRPr>
            </a:p>
          </p:txBody>
        </p:sp>
      </p:grpSp>
    </p:spTree>
    <p:extLst>
      <p:ext uri="{BB962C8B-B14F-4D97-AF65-F5344CB8AC3E}">
        <p14:creationId xmlns:p14="http://schemas.microsoft.com/office/powerpoint/2010/main" val="612612704"/>
      </p:ext>
    </p:extLst>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2" name="Picture 6" descr="Free Industrial Machine during Golden Hour Stock Photo">
            <a:extLst>
              <a:ext uri="{FF2B5EF4-FFF2-40B4-BE49-F238E27FC236}">
                <a16:creationId xmlns:a16="http://schemas.microsoft.com/office/drawing/2014/main" id="{40540FDE-E037-42AD-A46C-FDDFDBE197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89" t="25280" b="3668"/>
          <a:stretch/>
        </p:blipFill>
        <p:spPr bwMode="auto">
          <a:xfrm>
            <a:off x="-43623" y="-14514"/>
            <a:ext cx="12264651" cy="690224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78775" y="4619900"/>
            <a:ext cx="5724525" cy="1200329"/>
          </a:xfrm>
          <a:prstGeom prst="rect">
            <a:avLst/>
          </a:prstGeom>
        </p:spPr>
        <p:txBody>
          <a:bodyPr>
            <a:normAutofit/>
          </a:bodyPr>
          <a:lstStyle>
            <a:defPPr>
              <a:defRPr lang="en-US"/>
            </a:defPPr>
            <a:lvl1pPr>
              <a:lnSpc>
                <a:spcPct val="90000"/>
              </a:lnSpc>
              <a:spcBef>
                <a:spcPct val="0"/>
              </a:spcBef>
              <a:buNone/>
              <a:defRPr sz="8000">
                <a:latin typeface="Alégre Sans" panose="02060606060101040101" pitchFamily="18" charset="0"/>
                <a:ea typeface="+mj-ea"/>
                <a:cs typeface="+mj-cs"/>
              </a:defRPr>
            </a:lvl1pPr>
          </a:lstStyle>
          <a:p>
            <a:r>
              <a:rPr lang="en-GB" dirty="0">
                <a:solidFill>
                  <a:schemeClr val="bg1"/>
                </a:solidFill>
              </a:rPr>
              <a:t>HISTORICAL CONTEXT</a:t>
            </a:r>
          </a:p>
        </p:txBody>
      </p:sp>
      <p:grpSp>
        <p:nvGrpSpPr>
          <p:cNvPr id="3" name="Group 2">
            <a:extLst>
              <a:ext uri="{FF2B5EF4-FFF2-40B4-BE49-F238E27FC236}">
                <a16:creationId xmlns:a16="http://schemas.microsoft.com/office/drawing/2014/main" id="{9AAD46F9-58FC-4F24-A4B4-940BAFB61646}"/>
              </a:ext>
            </a:extLst>
          </p:cNvPr>
          <p:cNvGrpSpPr/>
          <p:nvPr/>
        </p:nvGrpSpPr>
        <p:grpSpPr>
          <a:xfrm>
            <a:off x="6541939" y="-15939"/>
            <a:ext cx="4786312" cy="6902245"/>
            <a:chOff x="7405688" y="0"/>
            <a:chExt cx="4786312" cy="6858000"/>
          </a:xfrm>
        </p:grpSpPr>
        <p:pic>
          <p:nvPicPr>
            <p:cNvPr id="9218" name="Picture 2">
              <a:extLst>
                <a:ext uri="{FF2B5EF4-FFF2-40B4-BE49-F238E27FC236}">
                  <a16:creationId xmlns:a16="http://schemas.microsoft.com/office/drawing/2014/main" id="{4F4BCCAA-7C1A-4B50-938C-81993B5AB1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5688" y="0"/>
              <a:ext cx="47752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A70693A-355E-4FFA-8FDA-989C25A377B0}"/>
                </a:ext>
              </a:extLst>
            </p:cNvPr>
            <p:cNvSpPr txBox="1"/>
            <p:nvPr/>
          </p:nvSpPr>
          <p:spPr>
            <a:xfrm>
              <a:off x="7416800" y="6130768"/>
              <a:ext cx="4775200" cy="646331"/>
            </a:xfrm>
            <a:prstGeom prst="rect">
              <a:avLst/>
            </a:prstGeom>
            <a:noFill/>
          </p:spPr>
          <p:txBody>
            <a:bodyPr wrap="square">
              <a:spAutoFit/>
            </a:bodyPr>
            <a:lstStyle/>
            <a:p>
              <a:pPr algn="ctr"/>
              <a:r>
                <a:rPr lang="en-CA" b="1" i="0" dirty="0">
                  <a:solidFill>
                    <a:schemeClr val="bg1"/>
                  </a:solidFill>
                  <a:effectLst/>
                  <a:latin typeface="Calibri" panose="020F0502020204030204" pitchFamily="34" charset="0"/>
                </a:rPr>
                <a:t>Photo John D Rockefeller SR By                - Oscar White </a:t>
              </a:r>
              <a:r>
                <a:rPr lang="en-CA" b="1" i="0" u="none" strike="noStrike" dirty="0" err="1">
                  <a:solidFill>
                    <a:schemeClr val="bg1"/>
                  </a:solidFill>
                  <a:effectLst/>
                  <a:latin typeface="Calibri" panose="020F0502020204030204" pitchFamily="34" charset="0"/>
                  <a:hlinkClick r:id="rId5">
                    <a:extLst>
                      <a:ext uri="{A12FA001-AC4F-418D-AE19-62706E023703}">
                        <ahyp:hlinkClr xmlns:ahyp="http://schemas.microsoft.com/office/drawing/2018/hyperlinkcolor" val="tx"/>
                      </a:ext>
                    </a:extLst>
                  </a:hlinkClick>
                </a:rPr>
                <a:t>Iasc</a:t>
              </a:r>
              <a:r>
                <a:rPr lang="en-CA" b="1" i="0" u="none" strike="noStrike" dirty="0">
                  <a:solidFill>
                    <a:schemeClr val="bg1"/>
                  </a:solidFill>
                  <a:effectLst/>
                  <a:latin typeface="Calibri" panose="020F0502020204030204" pitchFamily="34" charset="0"/>
                  <a:hlinkClick r:id="rId5">
                    <a:extLst>
                      <a:ext uri="{A12FA001-AC4F-418D-AE19-62706E023703}">
                        <ahyp:hlinkClr xmlns:ahyp="http://schemas.microsoft.com/office/drawing/2018/hyperlinkcolor" val="tx"/>
                      </a:ext>
                    </a:extLst>
                  </a:hlinkClick>
                </a:rPr>
                <a:t> Culture</a:t>
              </a:r>
              <a:r>
                <a:rPr lang="en-CA" b="1" i="0" u="none" strike="noStrike" dirty="0">
                  <a:solidFill>
                    <a:schemeClr val="bg1"/>
                  </a:solidFill>
                  <a:effectLst/>
                  <a:latin typeface="Calibri" panose="020F0502020204030204" pitchFamily="34" charset="0"/>
                </a:rPr>
                <a:t> </a:t>
              </a:r>
              <a:r>
                <a:rPr lang="en-CA" b="1" i="0" u="none" strike="noStrike" dirty="0">
                  <a:solidFill>
                    <a:schemeClr val="bg1"/>
                  </a:solidFill>
                  <a:effectLst/>
                  <a:latin typeface="Calibri" panose="020F0502020204030204" pitchFamily="34" charset="0"/>
                  <a:hlinkClick r:id="rId6">
                    <a:extLst>
                      <a:ext uri="{A12FA001-AC4F-418D-AE19-62706E023703}">
                        <ahyp:hlinkClr xmlns:ahyp="http://schemas.microsoft.com/office/drawing/2018/hyperlinkcolor" val="tx"/>
                      </a:ext>
                    </a:extLst>
                  </a:hlinkClick>
                </a:rPr>
                <a:t>Public Domain</a:t>
              </a:r>
              <a:endParaRPr lang="en-CA" b="1" dirty="0">
                <a:solidFill>
                  <a:schemeClr val="bg1"/>
                </a:solidFill>
              </a:endParaRPr>
            </a:p>
          </p:txBody>
        </p:sp>
      </p:grpSp>
      <p:sp>
        <p:nvSpPr>
          <p:cNvPr id="10" name="TextBox 9">
            <a:extLst>
              <a:ext uri="{FF2B5EF4-FFF2-40B4-BE49-F238E27FC236}">
                <a16:creationId xmlns:a16="http://schemas.microsoft.com/office/drawing/2014/main" id="{982F075F-CF21-42C5-B1EA-D68EA52F3C0D}"/>
              </a:ext>
            </a:extLst>
          </p:cNvPr>
          <p:cNvSpPr txBox="1"/>
          <p:nvPr/>
        </p:nvSpPr>
        <p:spPr>
          <a:xfrm>
            <a:off x="364177" y="5820229"/>
            <a:ext cx="5724525" cy="934317"/>
          </a:xfrm>
          <a:prstGeom prst="rect">
            <a:avLst/>
          </a:prstGeom>
        </p:spPr>
        <p:txBody>
          <a:bodyPr>
            <a:normAutofit/>
          </a:bodyPr>
          <a:lstStyle>
            <a:defPPr>
              <a:defRPr lang="en-US"/>
            </a:defPPr>
            <a:lvl1pPr>
              <a:lnSpc>
                <a:spcPct val="90000"/>
              </a:lnSpc>
              <a:spcBef>
                <a:spcPct val="0"/>
              </a:spcBef>
              <a:buNone/>
              <a:defRPr sz="8000">
                <a:latin typeface="Alégre Sans" panose="02060606060101040101" pitchFamily="18" charset="0"/>
                <a:ea typeface="+mj-ea"/>
                <a:cs typeface="+mj-cs"/>
              </a:defRPr>
            </a:lvl1pPr>
          </a:lstStyle>
          <a:p>
            <a:pPr algn="ctr"/>
            <a:r>
              <a:rPr lang="en-GB" sz="2800" dirty="0">
                <a:solidFill>
                  <a:schemeClr val="bg1"/>
                </a:solidFill>
                <a:latin typeface="+mn-lt"/>
              </a:rPr>
              <a:t>Controlled 90% of the</a:t>
            </a:r>
          </a:p>
          <a:p>
            <a:pPr algn="ctr"/>
            <a:r>
              <a:rPr lang="en-GB" sz="2800" dirty="0">
                <a:solidFill>
                  <a:schemeClr val="bg1"/>
                </a:solidFill>
                <a:latin typeface="+mn-lt"/>
              </a:rPr>
              <a:t>North American Oil Supply!</a:t>
            </a:r>
          </a:p>
        </p:txBody>
      </p:sp>
    </p:spTree>
    <p:extLst>
      <p:ext uri="{BB962C8B-B14F-4D97-AF65-F5344CB8AC3E}">
        <p14:creationId xmlns:p14="http://schemas.microsoft.com/office/powerpoint/2010/main" val="624996620"/>
      </p:ext>
    </p:extLst>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hart: The Evolution of Standard Oil">
            <a:extLst>
              <a:ext uri="{FF2B5EF4-FFF2-40B4-BE49-F238E27FC236}">
                <a16:creationId xmlns:a16="http://schemas.microsoft.com/office/drawing/2014/main" id="{4CC8DA91-0029-4700-9611-4F6F29DA3A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902"/>
          <a:stretch/>
        </p:blipFill>
        <p:spPr bwMode="auto">
          <a:xfrm>
            <a:off x="1307822" y="36830"/>
            <a:ext cx="9576355" cy="6821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880617"/>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green and white medication pill in clear glass container">
            <a:extLst>
              <a:ext uri="{FF2B5EF4-FFF2-40B4-BE49-F238E27FC236}">
                <a16:creationId xmlns:a16="http://schemas.microsoft.com/office/drawing/2014/main" id="{242C3570-622D-4F22-903E-6D96400BB7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254852" y="0"/>
            <a:ext cx="7256463"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79639" y="5162598"/>
            <a:ext cx="5724525" cy="1200329"/>
          </a:xfrm>
          <a:prstGeom prst="rect">
            <a:avLst/>
          </a:prstGeom>
        </p:spPr>
        <p:txBody>
          <a:bodyPr>
            <a:normAutofit/>
          </a:bodyPr>
          <a:lstStyle>
            <a:defPPr>
              <a:defRPr lang="en-US"/>
            </a:defPPr>
            <a:lvl1pPr>
              <a:lnSpc>
                <a:spcPct val="90000"/>
              </a:lnSpc>
              <a:spcBef>
                <a:spcPct val="0"/>
              </a:spcBef>
              <a:buNone/>
              <a:defRPr sz="8000">
                <a:latin typeface="Alégre Sans" panose="02060606060101040101" pitchFamily="18" charset="0"/>
                <a:ea typeface="+mj-ea"/>
                <a:cs typeface="+mj-cs"/>
              </a:defRPr>
            </a:lvl1pPr>
          </a:lstStyle>
          <a:p>
            <a:r>
              <a:rPr lang="en-GB" dirty="0">
                <a:solidFill>
                  <a:schemeClr val="bg1"/>
                </a:solidFill>
              </a:rPr>
              <a:t>HISTORICAL CONTEXT</a:t>
            </a:r>
          </a:p>
        </p:txBody>
      </p:sp>
      <p:sp>
        <p:nvSpPr>
          <p:cNvPr id="6" name="TextBox 5">
            <a:extLst>
              <a:ext uri="{FF2B5EF4-FFF2-40B4-BE49-F238E27FC236}">
                <a16:creationId xmlns:a16="http://schemas.microsoft.com/office/drawing/2014/main" id="{2CD4BF79-9AD1-4F58-B328-E63132C08344}"/>
              </a:ext>
            </a:extLst>
          </p:cNvPr>
          <p:cNvSpPr txBox="1"/>
          <p:nvPr/>
        </p:nvSpPr>
        <p:spPr>
          <a:xfrm>
            <a:off x="371475" y="5850707"/>
            <a:ext cx="5048024" cy="646331"/>
          </a:xfrm>
          <a:prstGeom prst="rect">
            <a:avLst/>
          </a:prstGeom>
          <a:noFill/>
        </p:spPr>
        <p:txBody>
          <a:bodyPr wrap="square">
            <a:spAutoFit/>
          </a:bodyPr>
          <a:lstStyle/>
          <a:p>
            <a:r>
              <a:rPr lang="en-CA" b="1" dirty="0"/>
              <a:t>https://meridianhealthclinic.com/how-rockefeller-created-the-business-of-western-medicine/</a:t>
            </a:r>
          </a:p>
        </p:txBody>
      </p:sp>
      <p:sp>
        <p:nvSpPr>
          <p:cNvPr id="7" name="TextBox 6">
            <a:extLst>
              <a:ext uri="{FF2B5EF4-FFF2-40B4-BE49-F238E27FC236}">
                <a16:creationId xmlns:a16="http://schemas.microsoft.com/office/drawing/2014/main" id="{00429DEE-C6F0-4AFE-8685-EF43A81BC20B}"/>
              </a:ext>
            </a:extLst>
          </p:cNvPr>
          <p:cNvSpPr txBox="1"/>
          <p:nvPr/>
        </p:nvSpPr>
        <p:spPr>
          <a:xfrm>
            <a:off x="372239" y="68084"/>
            <a:ext cx="11448286" cy="1200329"/>
          </a:xfrm>
          <a:prstGeom prst="rect">
            <a:avLst/>
          </a:prstGeom>
        </p:spPr>
        <p:txBody>
          <a:bodyPr>
            <a:normAutofit/>
          </a:bodyPr>
          <a:lstStyle>
            <a:defPPr>
              <a:defRPr lang="en-US"/>
            </a:defPPr>
            <a:lvl1pPr>
              <a:lnSpc>
                <a:spcPct val="90000"/>
              </a:lnSpc>
              <a:spcBef>
                <a:spcPct val="0"/>
              </a:spcBef>
              <a:buNone/>
              <a:defRPr sz="8000">
                <a:latin typeface="Alégre Sans" panose="02060606060101040101" pitchFamily="18" charset="0"/>
                <a:ea typeface="+mj-ea"/>
                <a:cs typeface="+mj-cs"/>
              </a:defRPr>
            </a:lvl1pPr>
          </a:lstStyle>
          <a:p>
            <a:r>
              <a:rPr lang="en-GB" dirty="0"/>
              <a:t>CREATORS OF WESTERN MEDICINE</a:t>
            </a:r>
          </a:p>
        </p:txBody>
      </p:sp>
      <p:sp>
        <p:nvSpPr>
          <p:cNvPr id="8" name="TextBox 7">
            <a:extLst>
              <a:ext uri="{FF2B5EF4-FFF2-40B4-BE49-F238E27FC236}">
                <a16:creationId xmlns:a16="http://schemas.microsoft.com/office/drawing/2014/main" id="{48B777B7-47DE-4591-9285-AA13D1E94C12}"/>
              </a:ext>
            </a:extLst>
          </p:cNvPr>
          <p:cNvSpPr txBox="1"/>
          <p:nvPr/>
        </p:nvSpPr>
        <p:spPr>
          <a:xfrm>
            <a:off x="385988" y="1276313"/>
            <a:ext cx="5593897" cy="4247317"/>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181818"/>
                </a:solidFill>
                <a:effectLst/>
                <a:latin typeface="Calibri" panose="020F0502020204030204" pitchFamily="34" charset="0"/>
              </a:rPr>
              <a:t>Natural and herbal medicines were very popular in America during the early 1900s.</a:t>
            </a:r>
          </a:p>
          <a:p>
            <a:pPr marL="285750" indent="-285750">
              <a:buFont typeface="Arial" panose="020B0604020202020204" pitchFamily="34" charset="0"/>
              <a:buChar char="•"/>
            </a:pPr>
            <a:r>
              <a:rPr lang="en-US" b="0" i="0" dirty="0">
                <a:solidFill>
                  <a:srgbClr val="181818"/>
                </a:solidFill>
                <a:effectLst/>
                <a:latin typeface="Calibri" panose="020F0502020204030204" pitchFamily="34" charset="0"/>
              </a:rPr>
              <a:t>a variety of doctors and healing modalities in America.</a:t>
            </a:r>
          </a:p>
          <a:p>
            <a:pPr marL="285750" indent="-285750">
              <a:buFont typeface="Arial" panose="020B0604020202020204" pitchFamily="34" charset="0"/>
              <a:buChar char="•"/>
            </a:pPr>
            <a:r>
              <a:rPr lang="en-US" b="0" i="0" dirty="0">
                <a:solidFill>
                  <a:srgbClr val="181818"/>
                </a:solidFill>
                <a:effectLst/>
                <a:latin typeface="Calibri" panose="020F0502020204030204" pitchFamily="34" charset="0"/>
              </a:rPr>
              <a:t>one half the medical colleges and doctors in America were practicing holistic medicine</a:t>
            </a:r>
          </a:p>
          <a:p>
            <a:pPr marL="285750" indent="-285750">
              <a:buFont typeface="Arial" panose="020B0604020202020204" pitchFamily="34" charset="0"/>
              <a:buChar char="•"/>
            </a:pPr>
            <a:r>
              <a:rPr lang="en-US" b="0" i="0" dirty="0">
                <a:solidFill>
                  <a:srgbClr val="181818"/>
                </a:solidFill>
                <a:effectLst/>
                <a:latin typeface="Calibri" panose="020F0502020204030204" pitchFamily="34" charset="0"/>
              </a:rPr>
              <a:t>Rockefeller used his vast oil money to purchase part of the German pharmaceutical company I.G. Farben</a:t>
            </a:r>
            <a:r>
              <a:rPr lang="en-US" dirty="0">
                <a:solidFill>
                  <a:srgbClr val="181818"/>
                </a:solidFill>
                <a:latin typeface="Calibri" panose="020F0502020204030204" pitchFamily="34" charset="0"/>
              </a:rPr>
              <a:t> called Bayer today</a:t>
            </a:r>
            <a:endParaRPr lang="en-US" b="0" i="0" dirty="0">
              <a:solidFill>
                <a:srgbClr val="181818"/>
              </a:solidFill>
              <a:effectLst/>
              <a:latin typeface="Calibri" panose="020F0502020204030204" pitchFamily="34" charset="0"/>
            </a:endParaRPr>
          </a:p>
          <a:p>
            <a:pPr marL="285750" indent="-285750">
              <a:buFont typeface="Arial" panose="020B0604020202020204" pitchFamily="34" charset="0"/>
              <a:buChar char="•"/>
            </a:pPr>
            <a:r>
              <a:rPr lang="en-US" b="0" i="0" dirty="0">
                <a:solidFill>
                  <a:srgbClr val="181818"/>
                </a:solidFill>
                <a:effectLst/>
                <a:latin typeface="Calibri" panose="020F0502020204030204" pitchFamily="34" charset="0"/>
              </a:rPr>
              <a:t>Rockefeller</a:t>
            </a:r>
            <a:r>
              <a:rPr lang="en-US" dirty="0">
                <a:solidFill>
                  <a:srgbClr val="181818"/>
                </a:solidFill>
                <a:latin typeface="Calibri" panose="020F0502020204030204" pitchFamily="34" charset="0"/>
              </a:rPr>
              <a:t>, </a:t>
            </a:r>
            <a:r>
              <a:rPr lang="en-US" b="0" i="0" dirty="0">
                <a:solidFill>
                  <a:srgbClr val="181818"/>
                </a:solidFill>
                <a:effectLst/>
                <a:latin typeface="Calibri" panose="020F0502020204030204" pitchFamily="34" charset="0"/>
              </a:rPr>
              <a:t>hired a contractor named Abraham Flexner to submit a report to Congress in 1910</a:t>
            </a:r>
            <a:endParaRPr lang="en-US" dirty="0">
              <a:solidFill>
                <a:srgbClr val="181818"/>
              </a:solidFill>
              <a:latin typeface="Calibri" panose="020F0502020204030204" pitchFamily="34" charset="0"/>
            </a:endParaRPr>
          </a:p>
          <a:p>
            <a:pPr marL="285750" indent="-285750">
              <a:buFont typeface="Arial" panose="020B0604020202020204" pitchFamily="34" charset="0"/>
              <a:buChar char="•"/>
            </a:pPr>
            <a:r>
              <a:rPr lang="en-US" b="0" i="0" dirty="0">
                <a:solidFill>
                  <a:srgbClr val="181818"/>
                </a:solidFill>
                <a:effectLst/>
                <a:latin typeface="Calibri" panose="020F0502020204030204" pitchFamily="34" charset="0"/>
              </a:rPr>
              <a:t>Based on the report, congress acted upon the Flexner’s recommendations and changed laws related to medical practice.</a:t>
            </a:r>
          </a:p>
          <a:p>
            <a:pPr marL="285750" indent="-285750">
              <a:buFont typeface="Arial" panose="020B0604020202020204" pitchFamily="34" charset="0"/>
              <a:buChar char="•"/>
            </a:pPr>
            <a:r>
              <a:rPr lang="en-US" dirty="0">
                <a:solidFill>
                  <a:srgbClr val="181818"/>
                </a:solidFill>
                <a:latin typeface="Calibri" panose="020F0502020204030204" pitchFamily="34" charset="0"/>
              </a:rPr>
              <a:t>The Hopkins Circle was created to control and perpetuate the ideology of this industry</a:t>
            </a:r>
            <a:endParaRPr lang="en-CA" dirty="0"/>
          </a:p>
        </p:txBody>
      </p:sp>
      <p:sp>
        <p:nvSpPr>
          <p:cNvPr id="10" name="TextBox 9">
            <a:extLst>
              <a:ext uri="{FF2B5EF4-FFF2-40B4-BE49-F238E27FC236}">
                <a16:creationId xmlns:a16="http://schemas.microsoft.com/office/drawing/2014/main" id="{0108B653-270A-4E71-AE48-1AB4E208E954}"/>
              </a:ext>
            </a:extLst>
          </p:cNvPr>
          <p:cNvSpPr txBox="1"/>
          <p:nvPr/>
        </p:nvSpPr>
        <p:spPr>
          <a:xfrm>
            <a:off x="379639" y="6470663"/>
            <a:ext cx="6172200" cy="369332"/>
          </a:xfrm>
          <a:prstGeom prst="rect">
            <a:avLst/>
          </a:prstGeom>
          <a:noFill/>
        </p:spPr>
        <p:txBody>
          <a:bodyPr wrap="square">
            <a:spAutoFit/>
          </a:bodyPr>
          <a:lstStyle/>
          <a:p>
            <a:r>
              <a:rPr lang="en-CA" b="1" dirty="0">
                <a:hlinkClick r:id="rId4">
                  <a:extLst>
                    <a:ext uri="{A12FA001-AC4F-418D-AE19-62706E023703}">
                      <ahyp:hlinkClr xmlns:ahyp="http://schemas.microsoft.com/office/drawing/2018/hyperlinkcolor" val="tx"/>
                    </a:ext>
                  </a:extLst>
                </a:hlinkClick>
              </a:rPr>
              <a:t>https://www.ncbi.nlm.nih.gov/pmc/articles/PMC3178858/</a:t>
            </a:r>
            <a:endParaRPr lang="en-CA" b="1" dirty="0"/>
          </a:p>
        </p:txBody>
      </p:sp>
      <p:sp>
        <p:nvSpPr>
          <p:cNvPr id="11" name="TextBox 10">
            <a:extLst>
              <a:ext uri="{FF2B5EF4-FFF2-40B4-BE49-F238E27FC236}">
                <a16:creationId xmlns:a16="http://schemas.microsoft.com/office/drawing/2014/main" id="{752D8A7E-9A9F-4206-AB39-503D1F578C82}"/>
              </a:ext>
            </a:extLst>
          </p:cNvPr>
          <p:cNvSpPr txBox="1"/>
          <p:nvPr/>
        </p:nvSpPr>
        <p:spPr>
          <a:xfrm>
            <a:off x="6104164" y="6420584"/>
            <a:ext cx="6407151" cy="338554"/>
          </a:xfrm>
          <a:prstGeom prst="rect">
            <a:avLst/>
          </a:prstGeom>
          <a:noFill/>
        </p:spPr>
        <p:txBody>
          <a:bodyPr wrap="square">
            <a:spAutoFit/>
          </a:bodyPr>
          <a:lstStyle/>
          <a:p>
            <a:pPr algn="ctr"/>
            <a:r>
              <a:rPr lang="pl-PL" sz="1600" b="1" i="0" dirty="0">
                <a:effectLst/>
              </a:rPr>
              <a:t>Photo by </a:t>
            </a:r>
            <a:r>
              <a:rPr lang="pl-PL" sz="1600" b="1" i="0" dirty="0">
                <a:effectLst/>
                <a:hlinkClick r:id="rId5">
                  <a:extLst>
                    <a:ext uri="{A12FA001-AC4F-418D-AE19-62706E023703}">
                      <ahyp:hlinkClr xmlns:ahyp="http://schemas.microsoft.com/office/drawing/2018/hyperlinkcolor" val="tx"/>
                    </a:ext>
                  </a:extLst>
                </a:hlinkClick>
              </a:rPr>
              <a:t>Adam Nieścioruk</a:t>
            </a:r>
            <a:r>
              <a:rPr lang="pl-PL" sz="1600" b="1" i="0" dirty="0">
                <a:effectLst/>
              </a:rPr>
              <a:t> on </a:t>
            </a:r>
            <a:r>
              <a:rPr lang="pl-PL" sz="1600" b="1" i="0" dirty="0">
                <a:effectLst/>
                <a:hlinkClick r:id="rId6">
                  <a:extLst>
                    <a:ext uri="{A12FA001-AC4F-418D-AE19-62706E023703}">
                      <ahyp:hlinkClr xmlns:ahyp="http://schemas.microsoft.com/office/drawing/2018/hyperlinkcolor" val="tx"/>
                    </a:ext>
                  </a:extLst>
                </a:hlinkClick>
              </a:rPr>
              <a:t>Unsplash</a:t>
            </a:r>
            <a:endParaRPr lang="en-CA" sz="1600" b="1" dirty="0"/>
          </a:p>
        </p:txBody>
      </p:sp>
    </p:spTree>
    <p:extLst>
      <p:ext uri="{BB962C8B-B14F-4D97-AF65-F5344CB8AC3E}">
        <p14:creationId xmlns:p14="http://schemas.microsoft.com/office/powerpoint/2010/main" val="266518622"/>
      </p:ext>
    </p:extLst>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2239" y="68084"/>
            <a:ext cx="11448286" cy="1200329"/>
          </a:xfrm>
          <a:prstGeom prst="rect">
            <a:avLst/>
          </a:prstGeom>
        </p:spPr>
        <p:txBody>
          <a:bodyPr>
            <a:normAutofit/>
          </a:bodyPr>
          <a:lstStyle>
            <a:defPPr>
              <a:defRPr lang="en-US"/>
            </a:defPPr>
            <a:lvl1pPr>
              <a:lnSpc>
                <a:spcPct val="90000"/>
              </a:lnSpc>
              <a:spcBef>
                <a:spcPct val="0"/>
              </a:spcBef>
              <a:buNone/>
              <a:defRPr sz="8000">
                <a:latin typeface="Alégre Sans" panose="02060606060101040101" pitchFamily="18" charset="0"/>
                <a:ea typeface="+mj-ea"/>
                <a:cs typeface="+mj-cs"/>
              </a:defRPr>
            </a:lvl1pPr>
          </a:lstStyle>
          <a:p>
            <a:pPr algn="ctr"/>
            <a:r>
              <a:rPr lang="en-GB" dirty="0"/>
              <a:t>Individuals &amp; Community PERCEPTION</a:t>
            </a:r>
          </a:p>
        </p:txBody>
      </p:sp>
      <p:sp>
        <p:nvSpPr>
          <p:cNvPr id="8" name="TextBox 7">
            <a:extLst>
              <a:ext uri="{FF2B5EF4-FFF2-40B4-BE49-F238E27FC236}">
                <a16:creationId xmlns:a16="http://schemas.microsoft.com/office/drawing/2014/main" id="{A8868435-3154-44DF-A700-DE3384F52975}"/>
              </a:ext>
            </a:extLst>
          </p:cNvPr>
          <p:cNvSpPr txBox="1"/>
          <p:nvPr/>
        </p:nvSpPr>
        <p:spPr>
          <a:xfrm>
            <a:off x="372238" y="1557338"/>
            <a:ext cx="6420447" cy="5016758"/>
          </a:xfrm>
          <a:prstGeom prst="rect">
            <a:avLst/>
          </a:prstGeom>
          <a:noFill/>
        </p:spPr>
        <p:txBody>
          <a:bodyPr wrap="square">
            <a:spAutoFit/>
          </a:bodyPr>
          <a:lstStyle/>
          <a:p>
            <a:pPr>
              <a:tabLst>
                <a:tab pos="457200" algn="l"/>
              </a:tabLst>
            </a:pPr>
            <a:r>
              <a:rPr lang="en-US" sz="2400" b="0" i="0" dirty="0">
                <a:effectLst/>
              </a:rPr>
              <a:t>For most of us, how we perceive the problem of plastics in society and recycling is shaped by dominant discourses in the media and popular culture bought by those with controlling interests.</a:t>
            </a:r>
          </a:p>
          <a:p>
            <a:pPr>
              <a:tabLst>
                <a:tab pos="457200" algn="l"/>
              </a:tabLst>
            </a:pPr>
            <a:endParaRPr lang="en-US" sz="800" b="0" i="0" dirty="0">
              <a:effectLst/>
            </a:endParaRPr>
          </a:p>
          <a:p>
            <a:pPr marL="457200" indent="-457200">
              <a:buFont typeface="Arial" panose="020B0604020202020204" pitchFamily="34" charset="0"/>
              <a:buChar char="•"/>
              <a:tabLst>
                <a:tab pos="457200" algn="l"/>
              </a:tabLst>
            </a:pPr>
            <a:r>
              <a:rPr lang="en-US" sz="2400" b="0" i="0" dirty="0">
                <a:effectLst/>
              </a:rPr>
              <a:t>In these discourses, there are </a:t>
            </a:r>
            <a:r>
              <a:rPr lang="en-US" sz="2400" b="1" i="0" dirty="0">
                <a:solidFill>
                  <a:srgbClr val="C00000"/>
                </a:solidFill>
                <a:effectLst/>
              </a:rPr>
              <a:t>three</a:t>
            </a:r>
            <a:r>
              <a:rPr lang="en-US" sz="2400" b="0" i="0" dirty="0">
                <a:effectLst/>
              </a:rPr>
              <a:t> main causes of </a:t>
            </a:r>
            <a:r>
              <a:rPr lang="en-US" sz="2400" dirty="0"/>
              <a:t>the problem</a:t>
            </a:r>
            <a:endParaRPr lang="en-US" sz="2400" b="0" i="0" dirty="0">
              <a:effectLst/>
            </a:endParaRPr>
          </a:p>
          <a:p>
            <a:pPr marL="514350" indent="-514350">
              <a:buFont typeface="+mj-lt"/>
              <a:buAutoNum type="arabicPeriod"/>
              <a:tabLst>
                <a:tab pos="457200" algn="l"/>
              </a:tabLst>
            </a:pPr>
            <a:r>
              <a:rPr lang="en-US" sz="2400" b="0" i="0" dirty="0">
                <a:effectLst/>
              </a:rPr>
              <a:t>failure of public </a:t>
            </a:r>
            <a:r>
              <a:rPr lang="en-US" sz="2400" b="1" i="0" dirty="0">
                <a:solidFill>
                  <a:srgbClr val="C00000"/>
                </a:solidFill>
                <a:effectLst/>
              </a:rPr>
              <a:t>institutions</a:t>
            </a:r>
            <a:r>
              <a:rPr lang="en-US" sz="2400" b="0" i="0" dirty="0">
                <a:effectLst/>
              </a:rPr>
              <a:t> (i.e. allowing use of plastics, pressure from corporations for plastic increase production for profit ), </a:t>
            </a:r>
          </a:p>
          <a:p>
            <a:pPr marL="514350" indent="-514350">
              <a:buFont typeface="+mj-lt"/>
              <a:buAutoNum type="arabicPeriod"/>
              <a:tabLst>
                <a:tab pos="457200" algn="l"/>
              </a:tabLst>
            </a:pPr>
            <a:r>
              <a:rPr lang="en-US" sz="2400" b="0" i="0" dirty="0">
                <a:effectLst/>
              </a:rPr>
              <a:t>failure of public </a:t>
            </a:r>
            <a:r>
              <a:rPr lang="en-US" sz="2400" b="1" i="0" dirty="0">
                <a:solidFill>
                  <a:srgbClr val="C00000"/>
                </a:solidFill>
                <a:effectLst/>
              </a:rPr>
              <a:t>policy</a:t>
            </a:r>
            <a:r>
              <a:rPr lang="en-US" sz="2400" b="0" i="0" dirty="0">
                <a:effectLst/>
              </a:rPr>
              <a:t> (government for not banning and or controlling), </a:t>
            </a:r>
          </a:p>
          <a:p>
            <a:pPr marL="514350" indent="-514350">
              <a:buFont typeface="+mj-lt"/>
              <a:buAutoNum type="arabicPeriod"/>
              <a:tabLst>
                <a:tab pos="457200" algn="l"/>
              </a:tabLst>
            </a:pPr>
            <a:r>
              <a:rPr lang="en-US" sz="2400" b="0" i="0" dirty="0">
                <a:effectLst/>
              </a:rPr>
              <a:t>failure of the </a:t>
            </a:r>
            <a:r>
              <a:rPr lang="en-US" sz="2400" b="1" i="0" dirty="0">
                <a:solidFill>
                  <a:srgbClr val="C00000"/>
                </a:solidFill>
                <a:effectLst/>
              </a:rPr>
              <a:t>individual</a:t>
            </a:r>
            <a:r>
              <a:rPr lang="en-US" sz="2400" b="0" i="0" dirty="0">
                <a:effectLst/>
              </a:rPr>
              <a:t> (too lazy to recycle, not properly understanding the issues)</a:t>
            </a:r>
          </a:p>
        </p:txBody>
      </p:sp>
      <p:grpSp>
        <p:nvGrpSpPr>
          <p:cNvPr id="2" name="Group 1">
            <a:extLst>
              <a:ext uri="{FF2B5EF4-FFF2-40B4-BE49-F238E27FC236}">
                <a16:creationId xmlns:a16="http://schemas.microsoft.com/office/drawing/2014/main" id="{005110A0-5DC3-4736-8E96-130C2FFB1E29}"/>
              </a:ext>
            </a:extLst>
          </p:cNvPr>
          <p:cNvGrpSpPr/>
          <p:nvPr/>
        </p:nvGrpSpPr>
        <p:grpSpPr>
          <a:xfrm>
            <a:off x="7058025" y="1268413"/>
            <a:ext cx="5137377" cy="5684011"/>
            <a:chOff x="7058025" y="1268413"/>
            <a:chExt cx="5137377" cy="5684011"/>
          </a:xfrm>
        </p:grpSpPr>
        <p:pic>
          <p:nvPicPr>
            <p:cNvPr id="8194" name="Picture 2" descr="white plastic bottle lot">
              <a:extLst>
                <a:ext uri="{FF2B5EF4-FFF2-40B4-BE49-F238E27FC236}">
                  <a16:creationId xmlns:a16="http://schemas.microsoft.com/office/drawing/2014/main" id="{8336C088-CC3C-4473-BDE9-2DB511EB09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6217" b="12019"/>
            <a:stretch/>
          </p:blipFill>
          <p:spPr bwMode="auto">
            <a:xfrm>
              <a:off x="7072539" y="1268413"/>
              <a:ext cx="5122863" cy="558958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3218C637-1A8F-4DB1-B47A-46DF542EBF8F}"/>
                </a:ext>
              </a:extLst>
            </p:cNvPr>
            <p:cNvSpPr/>
            <p:nvPr/>
          </p:nvSpPr>
          <p:spPr>
            <a:xfrm>
              <a:off x="7058025" y="5965372"/>
              <a:ext cx="5133975" cy="987052"/>
            </a:xfrm>
            <a:prstGeom prst="rect">
              <a:avLst/>
            </a:prstGeom>
            <a:gradFill flip="none" rotWithShape="1">
              <a:gsLst>
                <a:gs pos="9000">
                  <a:srgbClr val="000000">
                    <a:alpha val="0"/>
                  </a:srgbClr>
                </a:gs>
                <a:gs pos="86000">
                  <a:schemeClr val="tx1">
                    <a:lumMod val="95000"/>
                    <a:lumOff val="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0CCE30AA-0F4E-4464-B88F-8ECC592073AA}"/>
                </a:ext>
              </a:extLst>
            </p:cNvPr>
            <p:cNvSpPr txBox="1"/>
            <p:nvPr/>
          </p:nvSpPr>
          <p:spPr>
            <a:xfrm>
              <a:off x="7058026" y="6266319"/>
              <a:ext cx="5122862" cy="369332"/>
            </a:xfrm>
            <a:prstGeom prst="rect">
              <a:avLst/>
            </a:prstGeom>
            <a:noFill/>
          </p:spPr>
          <p:txBody>
            <a:bodyPr wrap="square">
              <a:spAutoFit/>
            </a:bodyPr>
            <a:lstStyle/>
            <a:p>
              <a:pPr algn="ctr"/>
              <a:r>
                <a:rPr lang="en-US" b="0" i="0" dirty="0">
                  <a:solidFill>
                    <a:schemeClr val="bg1"/>
                  </a:solidFill>
                  <a:effectLst/>
                  <a:latin typeface="Calibri" panose="020F0502020204030204" pitchFamily="34" charset="0"/>
                </a:rPr>
                <a:t>Photo by </a:t>
              </a:r>
              <a:r>
                <a:rPr lang="en-US" b="0" i="0" dirty="0">
                  <a:solidFill>
                    <a:schemeClr val="bg1"/>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Jonathan </a:t>
              </a:r>
              <a:r>
                <a:rPr lang="en-US" b="0" i="0" dirty="0" err="1">
                  <a:solidFill>
                    <a:schemeClr val="bg1"/>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Chng</a:t>
              </a:r>
              <a:r>
                <a:rPr lang="en-US" b="0" i="0" dirty="0">
                  <a:solidFill>
                    <a:schemeClr val="bg1"/>
                  </a:solidFill>
                  <a:effectLst/>
                  <a:latin typeface="Calibri" panose="020F0502020204030204" pitchFamily="34" charset="0"/>
                </a:rPr>
                <a:t> on </a:t>
              </a:r>
              <a:r>
                <a:rPr lang="en-US" b="0" i="0" dirty="0" err="1">
                  <a:solidFill>
                    <a:schemeClr val="bg1"/>
                  </a:solidFill>
                  <a:effectLst/>
                  <a:latin typeface="Calibri" panose="020F0502020204030204" pitchFamily="34" charset="0"/>
                  <a:hlinkClick r:id="rId5">
                    <a:extLst>
                      <a:ext uri="{A12FA001-AC4F-418D-AE19-62706E023703}">
                        <ahyp:hlinkClr xmlns:ahyp="http://schemas.microsoft.com/office/drawing/2018/hyperlinkcolor" val="tx"/>
                      </a:ext>
                    </a:extLst>
                  </a:hlinkClick>
                </a:rPr>
                <a:t>Unsplash</a:t>
              </a:r>
              <a:endParaRPr lang="en-CA" dirty="0">
                <a:solidFill>
                  <a:schemeClr val="bg1"/>
                </a:solidFill>
              </a:endParaRPr>
            </a:p>
          </p:txBody>
        </p:sp>
      </p:grpSp>
    </p:spTree>
    <p:extLst>
      <p:ext uri="{BB962C8B-B14F-4D97-AF65-F5344CB8AC3E}">
        <p14:creationId xmlns:p14="http://schemas.microsoft.com/office/powerpoint/2010/main" val="3883973610"/>
      </p:ext>
    </p:extLst>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2238" y="68084"/>
            <a:ext cx="11450791" cy="1200329"/>
          </a:xfrm>
          <a:prstGeom prst="rect">
            <a:avLst/>
          </a:prstGeom>
        </p:spPr>
        <p:txBody>
          <a:bodyPr>
            <a:normAutofit/>
          </a:bodyPr>
          <a:lstStyle>
            <a:defPPr>
              <a:defRPr lang="en-US"/>
            </a:defPPr>
            <a:lvl1pPr>
              <a:lnSpc>
                <a:spcPct val="90000"/>
              </a:lnSpc>
              <a:spcBef>
                <a:spcPct val="0"/>
              </a:spcBef>
              <a:buNone/>
              <a:defRPr sz="8000">
                <a:latin typeface="Alégre Sans" panose="02060606060101040101" pitchFamily="18" charset="0"/>
                <a:ea typeface="+mj-ea"/>
                <a:cs typeface="+mj-cs"/>
              </a:defRPr>
            </a:lvl1pPr>
          </a:lstStyle>
          <a:p>
            <a:pPr algn="ctr"/>
            <a:r>
              <a:rPr lang="en-GB" dirty="0"/>
              <a:t>DOMINANT IDEOLOGY &amp; DISCOURSE</a:t>
            </a:r>
          </a:p>
          <a:p>
            <a:endParaRPr lang="en-GB" dirty="0"/>
          </a:p>
        </p:txBody>
      </p:sp>
      <p:sp>
        <p:nvSpPr>
          <p:cNvPr id="9" name="TextBox 8">
            <a:extLst>
              <a:ext uri="{FF2B5EF4-FFF2-40B4-BE49-F238E27FC236}">
                <a16:creationId xmlns:a16="http://schemas.microsoft.com/office/drawing/2014/main" id="{5AC34A99-A53F-4D20-BC1F-FADD8CD9DDA8}"/>
              </a:ext>
            </a:extLst>
          </p:cNvPr>
          <p:cNvSpPr txBox="1"/>
          <p:nvPr/>
        </p:nvSpPr>
        <p:spPr>
          <a:xfrm>
            <a:off x="371475" y="1027238"/>
            <a:ext cx="11450791" cy="630667"/>
          </a:xfrm>
          <a:prstGeom prst="rect">
            <a:avLst/>
          </a:prstGeom>
        </p:spPr>
        <p:txBody>
          <a:bodyPr>
            <a:normAutofit fontScale="92500" lnSpcReduction="10000"/>
          </a:bodyPr>
          <a:lstStyle>
            <a:defPPr>
              <a:defRPr lang="en-US"/>
            </a:defPPr>
            <a:lvl1pPr>
              <a:lnSpc>
                <a:spcPct val="90000"/>
              </a:lnSpc>
              <a:spcBef>
                <a:spcPct val="0"/>
              </a:spcBef>
              <a:buNone/>
              <a:defRPr sz="8000">
                <a:latin typeface="Alégre Sans" panose="02060606060101040101" pitchFamily="18" charset="0"/>
                <a:ea typeface="+mj-ea"/>
                <a:cs typeface="+mj-cs"/>
              </a:defRPr>
            </a:lvl1pPr>
          </a:lstStyle>
          <a:p>
            <a:pPr algn="ctr"/>
            <a:r>
              <a:rPr lang="en-GB" sz="4800" dirty="0">
                <a:solidFill>
                  <a:schemeClr val="tx1">
                    <a:lumMod val="65000"/>
                    <a:lumOff val="35000"/>
                  </a:schemeClr>
                </a:solidFill>
              </a:rPr>
              <a:t>AS IT RELATES TO SOCIAL PROBLEM </a:t>
            </a:r>
          </a:p>
        </p:txBody>
      </p:sp>
      <p:grpSp>
        <p:nvGrpSpPr>
          <p:cNvPr id="6" name="Group 5">
            <a:extLst>
              <a:ext uri="{FF2B5EF4-FFF2-40B4-BE49-F238E27FC236}">
                <a16:creationId xmlns:a16="http://schemas.microsoft.com/office/drawing/2014/main" id="{40BB72EC-1FAC-4467-91E7-0BB5DD2352BD}"/>
              </a:ext>
            </a:extLst>
          </p:cNvPr>
          <p:cNvGrpSpPr/>
          <p:nvPr/>
        </p:nvGrpSpPr>
        <p:grpSpPr>
          <a:xfrm>
            <a:off x="269877" y="1879406"/>
            <a:ext cx="11623221" cy="4535648"/>
            <a:chOff x="371475" y="2184200"/>
            <a:chExt cx="11623221" cy="4535648"/>
          </a:xfrm>
        </p:grpSpPr>
        <p:grpSp>
          <p:nvGrpSpPr>
            <p:cNvPr id="4" name="Group 3">
              <a:extLst>
                <a:ext uri="{FF2B5EF4-FFF2-40B4-BE49-F238E27FC236}">
                  <a16:creationId xmlns:a16="http://schemas.microsoft.com/office/drawing/2014/main" id="{061E9833-0719-4C89-A4EA-089B33C46A12}"/>
                </a:ext>
              </a:extLst>
            </p:cNvPr>
            <p:cNvGrpSpPr/>
            <p:nvPr/>
          </p:nvGrpSpPr>
          <p:grpSpPr>
            <a:xfrm>
              <a:off x="371475" y="2184200"/>
              <a:ext cx="2886075" cy="4535648"/>
              <a:chOff x="320675" y="3059668"/>
              <a:chExt cx="2886075" cy="4535648"/>
            </a:xfrm>
          </p:grpSpPr>
          <p:sp>
            <p:nvSpPr>
              <p:cNvPr id="2" name="TextBox 1">
                <a:extLst>
                  <a:ext uri="{FF2B5EF4-FFF2-40B4-BE49-F238E27FC236}">
                    <a16:creationId xmlns:a16="http://schemas.microsoft.com/office/drawing/2014/main" id="{CF4A4F32-4BC4-4C66-BB1A-1693815B1DB5}"/>
                  </a:ext>
                </a:extLst>
              </p:cNvPr>
              <p:cNvSpPr txBox="1"/>
              <p:nvPr/>
            </p:nvSpPr>
            <p:spPr>
              <a:xfrm>
                <a:off x="320675" y="3059668"/>
                <a:ext cx="2886075" cy="369332"/>
              </a:xfrm>
              <a:prstGeom prst="rect">
                <a:avLst/>
              </a:prstGeom>
              <a:solidFill>
                <a:schemeClr val="tx1">
                  <a:lumMod val="75000"/>
                  <a:lumOff val="25000"/>
                </a:schemeClr>
              </a:solidFill>
            </p:spPr>
            <p:txBody>
              <a:bodyPr wrap="square" rtlCol="0">
                <a:spAutoFit/>
              </a:bodyPr>
              <a:lstStyle/>
              <a:p>
                <a:pPr algn="ctr"/>
                <a:r>
                  <a:rPr lang="en-CA" dirty="0">
                    <a:solidFill>
                      <a:schemeClr val="bg1"/>
                    </a:solidFill>
                  </a:rPr>
                  <a:t>VIEW OF THE PROBLEM</a:t>
                </a:r>
              </a:p>
            </p:txBody>
          </p:sp>
          <p:sp>
            <p:nvSpPr>
              <p:cNvPr id="7" name="TextBox 6">
                <a:extLst>
                  <a:ext uri="{FF2B5EF4-FFF2-40B4-BE49-F238E27FC236}">
                    <a16:creationId xmlns:a16="http://schemas.microsoft.com/office/drawing/2014/main" id="{31C3DA26-FD4E-4EF9-9AB9-C1D70374BD5D}"/>
                  </a:ext>
                </a:extLst>
              </p:cNvPr>
              <p:cNvSpPr txBox="1"/>
              <p:nvPr/>
            </p:nvSpPr>
            <p:spPr>
              <a:xfrm>
                <a:off x="320675" y="3429000"/>
                <a:ext cx="2886075" cy="369332"/>
              </a:xfrm>
              <a:prstGeom prst="rect">
                <a:avLst/>
              </a:prstGeom>
              <a:solidFill>
                <a:schemeClr val="tx1">
                  <a:lumMod val="95000"/>
                  <a:lumOff val="5000"/>
                </a:schemeClr>
              </a:solidFill>
            </p:spPr>
            <p:txBody>
              <a:bodyPr wrap="square" rtlCol="0">
                <a:spAutoFit/>
              </a:bodyPr>
              <a:lstStyle/>
              <a:p>
                <a:pPr algn="ctr"/>
                <a:r>
                  <a:rPr lang="en-CA" dirty="0">
                    <a:solidFill>
                      <a:schemeClr val="bg1"/>
                    </a:solidFill>
                  </a:rPr>
                  <a:t>IDEOLOGY</a:t>
                </a:r>
              </a:p>
            </p:txBody>
          </p:sp>
          <p:sp>
            <p:nvSpPr>
              <p:cNvPr id="10" name="TextBox 9">
                <a:extLst>
                  <a:ext uri="{FF2B5EF4-FFF2-40B4-BE49-F238E27FC236}">
                    <a16:creationId xmlns:a16="http://schemas.microsoft.com/office/drawing/2014/main" id="{60CC67AB-C00C-4CDB-8D8A-9CF11D8F320A}"/>
                  </a:ext>
                </a:extLst>
              </p:cNvPr>
              <p:cNvSpPr txBox="1"/>
              <p:nvPr/>
            </p:nvSpPr>
            <p:spPr>
              <a:xfrm>
                <a:off x="320675" y="4567559"/>
                <a:ext cx="2886075" cy="369332"/>
              </a:xfrm>
              <a:prstGeom prst="rect">
                <a:avLst/>
              </a:prstGeom>
              <a:solidFill>
                <a:schemeClr val="tx1">
                  <a:lumMod val="95000"/>
                  <a:lumOff val="5000"/>
                </a:schemeClr>
              </a:solidFill>
            </p:spPr>
            <p:txBody>
              <a:bodyPr wrap="square" rtlCol="0">
                <a:spAutoFit/>
              </a:bodyPr>
              <a:lstStyle/>
              <a:p>
                <a:pPr algn="ctr"/>
                <a:r>
                  <a:rPr lang="en-CA" dirty="0">
                    <a:solidFill>
                      <a:schemeClr val="bg1"/>
                    </a:solidFill>
                  </a:rPr>
                  <a:t>DOMINANT DISCOURSES</a:t>
                </a:r>
              </a:p>
            </p:txBody>
          </p:sp>
          <p:sp>
            <p:nvSpPr>
              <p:cNvPr id="12" name="TextBox 11">
                <a:extLst>
                  <a:ext uri="{FF2B5EF4-FFF2-40B4-BE49-F238E27FC236}">
                    <a16:creationId xmlns:a16="http://schemas.microsoft.com/office/drawing/2014/main" id="{3B924504-27F6-4824-8283-FEDE0A355EBB}"/>
                  </a:ext>
                </a:extLst>
              </p:cNvPr>
              <p:cNvSpPr txBox="1"/>
              <p:nvPr/>
            </p:nvSpPr>
            <p:spPr>
              <a:xfrm>
                <a:off x="320675" y="5652434"/>
                <a:ext cx="2886075" cy="369332"/>
              </a:xfrm>
              <a:prstGeom prst="rect">
                <a:avLst/>
              </a:prstGeom>
              <a:solidFill>
                <a:schemeClr val="tx1">
                  <a:lumMod val="95000"/>
                  <a:lumOff val="5000"/>
                </a:schemeClr>
              </a:solidFill>
            </p:spPr>
            <p:txBody>
              <a:bodyPr wrap="square" rtlCol="0">
                <a:spAutoFit/>
              </a:bodyPr>
              <a:lstStyle/>
              <a:p>
                <a:pPr algn="ctr"/>
                <a:r>
                  <a:rPr lang="en-CA" dirty="0">
                    <a:solidFill>
                      <a:schemeClr val="bg1"/>
                    </a:solidFill>
                  </a:rPr>
                  <a:t>ASSUMPTIONS</a:t>
                </a:r>
              </a:p>
            </p:txBody>
          </p:sp>
          <p:sp>
            <p:nvSpPr>
              <p:cNvPr id="14" name="TextBox 13">
                <a:extLst>
                  <a:ext uri="{FF2B5EF4-FFF2-40B4-BE49-F238E27FC236}">
                    <a16:creationId xmlns:a16="http://schemas.microsoft.com/office/drawing/2014/main" id="{292C3885-66F6-4F28-B359-178508513627}"/>
                  </a:ext>
                </a:extLst>
              </p:cNvPr>
              <p:cNvSpPr txBox="1"/>
              <p:nvPr/>
            </p:nvSpPr>
            <p:spPr>
              <a:xfrm>
                <a:off x="320675" y="6671986"/>
                <a:ext cx="2886075" cy="923330"/>
              </a:xfrm>
              <a:prstGeom prst="rect">
                <a:avLst/>
              </a:prstGeom>
              <a:solidFill>
                <a:schemeClr val="tx1">
                  <a:lumMod val="95000"/>
                  <a:lumOff val="5000"/>
                </a:schemeClr>
              </a:solidFill>
            </p:spPr>
            <p:txBody>
              <a:bodyPr wrap="square" rtlCol="0">
                <a:spAutoFit/>
              </a:bodyPr>
              <a:lstStyle/>
              <a:p>
                <a:pPr algn="ctr"/>
                <a:r>
                  <a:rPr lang="en-CA" dirty="0">
                    <a:solidFill>
                      <a:schemeClr val="bg1"/>
                    </a:solidFill>
                  </a:rPr>
                  <a:t>INSTITUTIONAL NORMS</a:t>
                </a:r>
                <a:br>
                  <a:rPr lang="en-CA" dirty="0">
                    <a:solidFill>
                      <a:schemeClr val="bg1"/>
                    </a:solidFill>
                  </a:rPr>
                </a:br>
                <a:r>
                  <a:rPr lang="en-CA" dirty="0">
                    <a:solidFill>
                      <a:schemeClr val="bg1"/>
                    </a:solidFill>
                  </a:rPr>
                  <a:t>AND PRACTICES</a:t>
                </a:r>
                <a:br>
                  <a:rPr lang="en-CA" dirty="0">
                    <a:solidFill>
                      <a:schemeClr val="bg1"/>
                    </a:solidFill>
                  </a:rPr>
                </a:br>
                <a:endParaRPr lang="en-CA" dirty="0">
                  <a:solidFill>
                    <a:schemeClr val="bg1"/>
                  </a:solidFill>
                </a:endParaRPr>
              </a:p>
            </p:txBody>
          </p:sp>
        </p:grpSp>
        <p:sp>
          <p:nvSpPr>
            <p:cNvPr id="8" name="TextBox 7">
              <a:extLst>
                <a:ext uri="{FF2B5EF4-FFF2-40B4-BE49-F238E27FC236}">
                  <a16:creationId xmlns:a16="http://schemas.microsoft.com/office/drawing/2014/main" id="{887D667F-C8D3-48D9-82CF-45062EDA26C5}"/>
                </a:ext>
              </a:extLst>
            </p:cNvPr>
            <p:cNvSpPr txBox="1"/>
            <p:nvPr/>
          </p:nvSpPr>
          <p:spPr>
            <a:xfrm>
              <a:off x="3381830" y="2184200"/>
              <a:ext cx="2766330" cy="369332"/>
            </a:xfrm>
            <a:prstGeom prst="rect">
              <a:avLst/>
            </a:prstGeom>
            <a:solidFill>
              <a:schemeClr val="tx1">
                <a:lumMod val="75000"/>
                <a:lumOff val="25000"/>
              </a:schemeClr>
            </a:solidFill>
          </p:spPr>
          <p:txBody>
            <a:bodyPr wrap="square" rtlCol="0">
              <a:spAutoFit/>
            </a:bodyPr>
            <a:lstStyle/>
            <a:p>
              <a:pPr algn="ctr"/>
              <a:r>
                <a:rPr lang="en-CA" dirty="0">
                  <a:solidFill>
                    <a:schemeClr val="bg1"/>
                  </a:solidFill>
                </a:rPr>
                <a:t>INDIVIDUAL PROBLEM</a:t>
              </a:r>
            </a:p>
          </p:txBody>
        </p:sp>
        <p:sp>
          <p:nvSpPr>
            <p:cNvPr id="11" name="TextBox 10">
              <a:extLst>
                <a:ext uri="{FF2B5EF4-FFF2-40B4-BE49-F238E27FC236}">
                  <a16:creationId xmlns:a16="http://schemas.microsoft.com/office/drawing/2014/main" id="{3758B028-28F6-491B-AFDD-10823C80A90D}"/>
                </a:ext>
              </a:extLst>
            </p:cNvPr>
            <p:cNvSpPr txBox="1"/>
            <p:nvPr/>
          </p:nvSpPr>
          <p:spPr>
            <a:xfrm>
              <a:off x="6305096" y="2185435"/>
              <a:ext cx="2766331" cy="369332"/>
            </a:xfrm>
            <a:prstGeom prst="rect">
              <a:avLst/>
            </a:prstGeom>
            <a:solidFill>
              <a:schemeClr val="tx1">
                <a:lumMod val="75000"/>
                <a:lumOff val="25000"/>
              </a:schemeClr>
            </a:solidFill>
          </p:spPr>
          <p:txBody>
            <a:bodyPr wrap="square" rtlCol="0">
              <a:spAutoFit/>
            </a:bodyPr>
            <a:lstStyle/>
            <a:p>
              <a:pPr algn="ctr"/>
              <a:r>
                <a:rPr lang="en-CA" dirty="0">
                  <a:solidFill>
                    <a:schemeClr val="bg1"/>
                  </a:solidFill>
                </a:rPr>
                <a:t>INSTITUTIONAL PROBLEM</a:t>
              </a:r>
            </a:p>
          </p:txBody>
        </p:sp>
        <p:sp>
          <p:nvSpPr>
            <p:cNvPr id="13" name="TextBox 12">
              <a:extLst>
                <a:ext uri="{FF2B5EF4-FFF2-40B4-BE49-F238E27FC236}">
                  <a16:creationId xmlns:a16="http://schemas.microsoft.com/office/drawing/2014/main" id="{3F74332A-A507-400E-8A85-83EF84B244E1}"/>
                </a:ext>
              </a:extLst>
            </p:cNvPr>
            <p:cNvSpPr txBox="1"/>
            <p:nvPr/>
          </p:nvSpPr>
          <p:spPr>
            <a:xfrm>
              <a:off x="9228363" y="2184200"/>
              <a:ext cx="2766329" cy="369332"/>
            </a:xfrm>
            <a:prstGeom prst="rect">
              <a:avLst/>
            </a:prstGeom>
            <a:solidFill>
              <a:schemeClr val="tx1">
                <a:lumMod val="75000"/>
                <a:lumOff val="25000"/>
              </a:schemeClr>
            </a:solidFill>
          </p:spPr>
          <p:txBody>
            <a:bodyPr wrap="square" rtlCol="0">
              <a:spAutoFit/>
            </a:bodyPr>
            <a:lstStyle/>
            <a:p>
              <a:pPr algn="ctr"/>
              <a:r>
                <a:rPr lang="en-CA" dirty="0">
                  <a:solidFill>
                    <a:schemeClr val="bg1"/>
                  </a:solidFill>
                </a:rPr>
                <a:t>SYSTEMIC PROBLEM</a:t>
              </a:r>
            </a:p>
          </p:txBody>
        </p:sp>
        <p:sp>
          <p:nvSpPr>
            <p:cNvPr id="3" name="Rectangle 2">
              <a:extLst>
                <a:ext uri="{FF2B5EF4-FFF2-40B4-BE49-F238E27FC236}">
                  <a16:creationId xmlns:a16="http://schemas.microsoft.com/office/drawing/2014/main" id="{240FE62C-6DD9-4101-9EA8-F8EEEAC2409F}"/>
                </a:ext>
              </a:extLst>
            </p:cNvPr>
            <p:cNvSpPr/>
            <p:nvPr/>
          </p:nvSpPr>
          <p:spPr>
            <a:xfrm>
              <a:off x="3381830" y="2553532"/>
              <a:ext cx="2766329" cy="87546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AD2D290D-3A31-4642-8BF7-D1CFCBB6D9CF}"/>
                </a:ext>
              </a:extLst>
            </p:cNvPr>
            <p:cNvSpPr/>
            <p:nvPr/>
          </p:nvSpPr>
          <p:spPr>
            <a:xfrm>
              <a:off x="6305098" y="2553532"/>
              <a:ext cx="2766329" cy="87546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0AD3D5F-8157-47BA-BB0D-BAA9CD3756EE}"/>
                </a:ext>
              </a:extLst>
            </p:cNvPr>
            <p:cNvSpPr/>
            <p:nvPr/>
          </p:nvSpPr>
          <p:spPr>
            <a:xfrm>
              <a:off x="9228367" y="2553532"/>
              <a:ext cx="2766329" cy="87546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C4164A1F-7270-4407-87D4-EF9E4BF2A2B5}"/>
                </a:ext>
              </a:extLst>
            </p:cNvPr>
            <p:cNvSpPr/>
            <p:nvPr/>
          </p:nvSpPr>
          <p:spPr>
            <a:xfrm>
              <a:off x="3381830" y="3692091"/>
              <a:ext cx="2766329" cy="87546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032F2563-B285-427B-AD56-929890459BCB}"/>
                </a:ext>
              </a:extLst>
            </p:cNvPr>
            <p:cNvSpPr/>
            <p:nvPr/>
          </p:nvSpPr>
          <p:spPr>
            <a:xfrm>
              <a:off x="6305098" y="3692091"/>
              <a:ext cx="2766329" cy="87546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EB2042AA-1D9B-41C6-8C47-BC712A2C48FF}"/>
                </a:ext>
              </a:extLst>
            </p:cNvPr>
            <p:cNvSpPr/>
            <p:nvPr/>
          </p:nvSpPr>
          <p:spPr>
            <a:xfrm>
              <a:off x="9228362" y="3692091"/>
              <a:ext cx="2766329" cy="87546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6517D0FE-ACF1-4236-A313-766E460717F5}"/>
                </a:ext>
              </a:extLst>
            </p:cNvPr>
            <p:cNvSpPr/>
            <p:nvPr/>
          </p:nvSpPr>
          <p:spPr>
            <a:xfrm>
              <a:off x="3381830" y="4791480"/>
              <a:ext cx="2766329" cy="87546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0A1C1D8A-60BE-4E81-BEBC-C50AE4D28B06}"/>
                </a:ext>
              </a:extLst>
            </p:cNvPr>
            <p:cNvSpPr/>
            <p:nvPr/>
          </p:nvSpPr>
          <p:spPr>
            <a:xfrm>
              <a:off x="6305098" y="4791480"/>
              <a:ext cx="2766329" cy="87546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9DEEF5C9-8ECD-46D7-92C1-821AEEA11A6A}"/>
                </a:ext>
              </a:extLst>
            </p:cNvPr>
            <p:cNvSpPr/>
            <p:nvPr/>
          </p:nvSpPr>
          <p:spPr>
            <a:xfrm>
              <a:off x="9228362" y="4791480"/>
              <a:ext cx="2766329" cy="87546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B8E2A398-D2CB-4D69-BAFA-1C295C7E9158}"/>
                </a:ext>
              </a:extLst>
            </p:cNvPr>
            <p:cNvSpPr/>
            <p:nvPr/>
          </p:nvSpPr>
          <p:spPr>
            <a:xfrm>
              <a:off x="3381830" y="5808421"/>
              <a:ext cx="2766329" cy="87546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Rectangle 24">
              <a:extLst>
                <a:ext uri="{FF2B5EF4-FFF2-40B4-BE49-F238E27FC236}">
                  <a16:creationId xmlns:a16="http://schemas.microsoft.com/office/drawing/2014/main" id="{E253DD98-183F-4BEA-A15B-7A9E787CBE35}"/>
                </a:ext>
              </a:extLst>
            </p:cNvPr>
            <p:cNvSpPr/>
            <p:nvPr/>
          </p:nvSpPr>
          <p:spPr>
            <a:xfrm>
              <a:off x="6305096" y="5808421"/>
              <a:ext cx="2766329" cy="87546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C3C00A40-A7BC-4EAD-AF52-0A6C3329F387}"/>
                </a:ext>
              </a:extLst>
            </p:cNvPr>
            <p:cNvSpPr/>
            <p:nvPr/>
          </p:nvSpPr>
          <p:spPr>
            <a:xfrm>
              <a:off x="9228362" y="5808421"/>
              <a:ext cx="2766329" cy="87546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2497032296"/>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3507224-ECAF-41C9-8B7A-FC1F6035050A}"/>
              </a:ext>
            </a:extLst>
          </p:cNvPr>
          <p:cNvGrpSpPr/>
          <p:nvPr/>
        </p:nvGrpSpPr>
        <p:grpSpPr>
          <a:xfrm>
            <a:off x="-1" y="-7937"/>
            <a:ext cx="12192001" cy="6858000"/>
            <a:chOff x="-1" y="-7937"/>
            <a:chExt cx="12192001" cy="6858000"/>
          </a:xfrm>
        </p:grpSpPr>
        <p:pic>
          <p:nvPicPr>
            <p:cNvPr id="6" name="Picture 2" descr="Pencil marking the task Free Photo">
              <a:extLst>
                <a:ext uri="{FF2B5EF4-FFF2-40B4-BE49-F238E27FC236}">
                  <a16:creationId xmlns:a16="http://schemas.microsoft.com/office/drawing/2014/main" id="{D69077E6-446F-4ED0-BD57-658F77E5ED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8290"/>
            <a:stretch/>
          </p:blipFill>
          <p:spPr bwMode="auto">
            <a:xfrm>
              <a:off x="6050167" y="-7937"/>
              <a:ext cx="6130722" cy="6842126"/>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BC1B6E4F-4FFC-451A-84A5-C4D303894D91}"/>
                </a:ext>
              </a:extLst>
            </p:cNvPr>
            <p:cNvGrpSpPr/>
            <p:nvPr/>
          </p:nvGrpSpPr>
          <p:grpSpPr>
            <a:xfrm>
              <a:off x="-1" y="-7937"/>
              <a:ext cx="12192001" cy="6858000"/>
              <a:chOff x="-1" y="-7937"/>
              <a:chExt cx="12192001" cy="6858000"/>
            </a:xfrm>
          </p:grpSpPr>
          <p:sp>
            <p:nvSpPr>
              <p:cNvPr id="8" name="Rectangle 7">
                <a:extLst>
                  <a:ext uri="{FF2B5EF4-FFF2-40B4-BE49-F238E27FC236}">
                    <a16:creationId xmlns:a16="http://schemas.microsoft.com/office/drawing/2014/main" id="{5287A018-B77E-4999-A06F-DDD1DA932F77}"/>
                  </a:ext>
                </a:extLst>
              </p:cNvPr>
              <p:cNvSpPr/>
              <p:nvPr/>
            </p:nvSpPr>
            <p:spPr>
              <a:xfrm>
                <a:off x="-1" y="-7937"/>
                <a:ext cx="11849728" cy="6858000"/>
              </a:xfrm>
              <a:prstGeom prst="rect">
                <a:avLst/>
              </a:prstGeom>
              <a:gradFill>
                <a:gsLst>
                  <a:gs pos="69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Box 8">
                <a:hlinkClick r:id="rId4"/>
                <a:extLst>
                  <a:ext uri="{FF2B5EF4-FFF2-40B4-BE49-F238E27FC236}">
                    <a16:creationId xmlns:a16="http://schemas.microsoft.com/office/drawing/2014/main" id="{8DBBB4A4-6642-4394-A415-C244FF419841}"/>
                  </a:ext>
                </a:extLst>
              </p:cNvPr>
              <p:cNvSpPr txBox="1"/>
              <p:nvPr/>
            </p:nvSpPr>
            <p:spPr>
              <a:xfrm>
                <a:off x="6058054" y="6310352"/>
                <a:ext cx="6133946" cy="369332"/>
              </a:xfrm>
              <a:prstGeom prst="rect">
                <a:avLst/>
              </a:prstGeom>
              <a:noFill/>
            </p:spPr>
            <p:txBody>
              <a:bodyPr wrap="square">
                <a:spAutoFit/>
              </a:bodyPr>
              <a:lstStyle/>
              <a:p>
                <a:pPr algn="ctr"/>
                <a:r>
                  <a:rPr lang="en-CA" dirty="0"/>
                  <a:t>Check 3d by d3images - freepik.com</a:t>
                </a:r>
              </a:p>
            </p:txBody>
          </p:sp>
        </p:grpSp>
      </p:grpSp>
      <p:sp>
        <p:nvSpPr>
          <p:cNvPr id="2" name="Title 1"/>
          <p:cNvSpPr>
            <a:spLocks noGrp="1"/>
          </p:cNvSpPr>
          <p:nvPr>
            <p:ph type="title"/>
          </p:nvPr>
        </p:nvSpPr>
        <p:spPr>
          <a:xfrm>
            <a:off x="376187" y="239997"/>
            <a:ext cx="5719813" cy="1317342"/>
          </a:xfrm>
        </p:spPr>
        <p:txBody>
          <a:bodyPr/>
          <a:lstStyle/>
          <a:p>
            <a:r>
              <a:rPr lang="en-CA" dirty="0"/>
              <a:t>AGENDA</a:t>
            </a:r>
          </a:p>
        </p:txBody>
      </p:sp>
      <p:sp>
        <p:nvSpPr>
          <p:cNvPr id="3" name="Content Placeholder 2"/>
          <p:cNvSpPr>
            <a:spLocks noGrp="1"/>
          </p:cNvSpPr>
          <p:nvPr>
            <p:ph idx="1"/>
          </p:nvPr>
        </p:nvSpPr>
        <p:spPr>
          <a:xfrm>
            <a:off x="956759" y="1557338"/>
            <a:ext cx="5515429" cy="5214873"/>
          </a:xfrm>
        </p:spPr>
        <p:txBody>
          <a:bodyPr>
            <a:normAutofit fontScale="92500" lnSpcReduction="10000"/>
          </a:bodyPr>
          <a:lstStyle/>
          <a:p>
            <a:r>
              <a:rPr lang="en-US" sz="2200" dirty="0"/>
              <a:t>Learning Outcomes</a:t>
            </a:r>
          </a:p>
          <a:p>
            <a:r>
              <a:rPr lang="en-US" sz="2200" dirty="0"/>
              <a:t>Social Analysis – Triangle Model</a:t>
            </a:r>
          </a:p>
          <a:p>
            <a:r>
              <a:rPr lang="en-US" sz="2200" dirty="0"/>
              <a:t>The Perennial Problem of plastic</a:t>
            </a:r>
          </a:p>
          <a:p>
            <a:r>
              <a:rPr lang="en-US" sz="2200" dirty="0"/>
              <a:t>The Story of Plastic</a:t>
            </a:r>
          </a:p>
          <a:p>
            <a:r>
              <a:rPr lang="en-US" sz="2200" dirty="0"/>
              <a:t>The Great Pacific Garbage Patch </a:t>
            </a:r>
          </a:p>
          <a:p>
            <a:r>
              <a:rPr lang="en-US" sz="2200" dirty="0"/>
              <a:t>Canada Bans Single Use Plastics </a:t>
            </a:r>
          </a:p>
          <a:p>
            <a:r>
              <a:rPr lang="en-US" sz="2200" dirty="0"/>
              <a:t>What can be done?</a:t>
            </a:r>
          </a:p>
          <a:p>
            <a:r>
              <a:rPr lang="en-US" sz="2200" dirty="0"/>
              <a:t>The Problem of Plastic</a:t>
            </a:r>
          </a:p>
          <a:p>
            <a:pPr lvl="1"/>
            <a:r>
              <a:rPr lang="en-US" sz="1800" dirty="0"/>
              <a:t>Historical Context(s) </a:t>
            </a:r>
          </a:p>
          <a:p>
            <a:pPr lvl="1"/>
            <a:r>
              <a:rPr lang="en-US" sz="1800" dirty="0"/>
              <a:t>Individual &amp; Community Perceptions</a:t>
            </a:r>
          </a:p>
          <a:p>
            <a:pPr lvl="1"/>
            <a:r>
              <a:rPr lang="en-US" sz="1800" dirty="0"/>
              <a:t>Dominant Ideologies &amp; Discourses</a:t>
            </a:r>
          </a:p>
          <a:p>
            <a:pPr lvl="1"/>
            <a:r>
              <a:rPr lang="en-US" sz="1800" dirty="0"/>
              <a:t>Institutional Perpetuations</a:t>
            </a:r>
          </a:p>
          <a:p>
            <a:r>
              <a:rPr lang="en-US" sz="2200" dirty="0"/>
              <a:t>Breakout Session</a:t>
            </a:r>
          </a:p>
          <a:p>
            <a:r>
              <a:rPr lang="en-US" sz="2200" dirty="0"/>
              <a:t>Social Action About Plastics</a:t>
            </a:r>
          </a:p>
          <a:p>
            <a:r>
              <a:rPr lang="en-US" sz="2200" dirty="0"/>
              <a:t>Questions</a:t>
            </a:r>
          </a:p>
          <a:p>
            <a:endParaRPr lang="en-US" sz="2200" dirty="0"/>
          </a:p>
          <a:p>
            <a:endParaRPr lang="en-US" sz="2200" dirty="0"/>
          </a:p>
          <a:p>
            <a:endParaRPr lang="en-US" sz="2200" dirty="0"/>
          </a:p>
        </p:txBody>
      </p:sp>
    </p:spTree>
    <p:extLst>
      <p:ext uri="{BB962C8B-B14F-4D97-AF65-F5344CB8AC3E}">
        <p14:creationId xmlns:p14="http://schemas.microsoft.com/office/powerpoint/2010/main" val="3695357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2239" y="68084"/>
            <a:ext cx="11448286" cy="2351266"/>
          </a:xfrm>
          <a:prstGeom prst="rect">
            <a:avLst/>
          </a:prstGeom>
        </p:spPr>
        <p:txBody>
          <a:bodyPr>
            <a:normAutofit/>
          </a:bodyPr>
          <a:lstStyle>
            <a:defPPr>
              <a:defRPr lang="en-US"/>
            </a:defPPr>
            <a:lvl1pPr>
              <a:lnSpc>
                <a:spcPct val="90000"/>
              </a:lnSpc>
              <a:spcBef>
                <a:spcPct val="0"/>
              </a:spcBef>
              <a:buNone/>
              <a:defRPr sz="8000">
                <a:latin typeface="Alégre Sans" panose="02060606060101040101" pitchFamily="18" charset="0"/>
                <a:ea typeface="+mj-ea"/>
                <a:cs typeface="+mj-cs"/>
              </a:defRPr>
            </a:lvl1pPr>
          </a:lstStyle>
          <a:p>
            <a:r>
              <a:rPr lang="en-GB" dirty="0"/>
              <a:t>Institutional Perpetuation</a:t>
            </a:r>
          </a:p>
        </p:txBody>
      </p:sp>
      <p:sp>
        <p:nvSpPr>
          <p:cNvPr id="8" name="TextBox 7">
            <a:extLst>
              <a:ext uri="{FF2B5EF4-FFF2-40B4-BE49-F238E27FC236}">
                <a16:creationId xmlns:a16="http://schemas.microsoft.com/office/drawing/2014/main" id="{A56A18DF-2397-46B7-AE97-1A8C97062781}"/>
              </a:ext>
            </a:extLst>
          </p:cNvPr>
          <p:cNvSpPr txBox="1"/>
          <p:nvPr/>
        </p:nvSpPr>
        <p:spPr>
          <a:xfrm>
            <a:off x="371474" y="1747838"/>
            <a:ext cx="5724525" cy="2800767"/>
          </a:xfrm>
          <a:prstGeom prst="rect">
            <a:avLst/>
          </a:prstGeom>
          <a:noFill/>
        </p:spPr>
        <p:txBody>
          <a:bodyPr wrap="square">
            <a:spAutoFit/>
          </a:bodyPr>
          <a:lstStyle/>
          <a:p>
            <a:pPr marL="342900" indent="-342900">
              <a:buFont typeface="Arial" panose="020B0604020202020204" pitchFamily="34" charset="0"/>
              <a:buChar char="•"/>
            </a:pPr>
            <a:r>
              <a:rPr lang="en-US" sz="2200" dirty="0"/>
              <a:t>Woven into the fabric of our society and our everyday needs. </a:t>
            </a:r>
          </a:p>
          <a:p>
            <a:pPr marL="342900" indent="-342900">
              <a:buFont typeface="Arial" panose="020B0604020202020204" pitchFamily="34" charset="0"/>
              <a:buChar char="•"/>
            </a:pPr>
            <a:r>
              <a:rPr lang="en-US" sz="2200" dirty="0"/>
              <a:t>Corporations driven by how to continually make money rather that the greater good of people and or the environment.</a:t>
            </a:r>
          </a:p>
          <a:p>
            <a:pPr marL="342900" indent="-342900">
              <a:buFont typeface="Arial" panose="020B0604020202020204" pitchFamily="34" charset="0"/>
              <a:buChar char="•"/>
            </a:pPr>
            <a:r>
              <a:rPr lang="en-US" sz="2200" dirty="0"/>
              <a:t>Capitalism and colonialism drive decision making at corporate and governmental policy and governance.</a:t>
            </a:r>
            <a:endParaRPr lang="en-CA" sz="2200" dirty="0"/>
          </a:p>
        </p:txBody>
      </p:sp>
      <p:sp>
        <p:nvSpPr>
          <p:cNvPr id="9" name="TextBox 8">
            <a:extLst>
              <a:ext uri="{FF2B5EF4-FFF2-40B4-BE49-F238E27FC236}">
                <a16:creationId xmlns:a16="http://schemas.microsoft.com/office/drawing/2014/main" id="{85EAB499-A4C9-4D93-BF22-6A2201CD3609}"/>
              </a:ext>
            </a:extLst>
          </p:cNvPr>
          <p:cNvSpPr txBox="1"/>
          <p:nvPr/>
        </p:nvSpPr>
        <p:spPr>
          <a:xfrm>
            <a:off x="6778171" y="6425169"/>
            <a:ext cx="5402717" cy="369332"/>
          </a:xfrm>
          <a:prstGeom prst="rect">
            <a:avLst/>
          </a:prstGeom>
          <a:noFill/>
        </p:spPr>
        <p:txBody>
          <a:bodyPr wrap="square">
            <a:spAutoFit/>
          </a:bodyPr>
          <a:lstStyle/>
          <a:p>
            <a:pPr algn="l"/>
            <a:r>
              <a:rPr lang="en-CA" b="1" i="0" dirty="0">
                <a:solidFill>
                  <a:schemeClr val="bg1"/>
                </a:solidFill>
                <a:effectLst/>
              </a:rPr>
              <a:t>Archive Photos/Stringer/Getty Images - </a:t>
            </a:r>
            <a:r>
              <a:rPr lang="en-CA" b="1" i="0" u="sng" dirty="0">
                <a:solidFill>
                  <a:schemeClr val="bg1"/>
                </a:solidFill>
                <a:effectLst/>
                <a:hlinkClick r:id="rId3">
                  <a:extLst>
                    <a:ext uri="{A12FA001-AC4F-418D-AE19-62706E023703}">
                      <ahyp:hlinkClr xmlns:ahyp="http://schemas.microsoft.com/office/drawing/2018/hyperlinkcolor" val="tx"/>
                    </a:ext>
                  </a:extLst>
                </a:hlinkClick>
              </a:rPr>
              <a:t>CC BY-SA 4.0</a:t>
            </a:r>
            <a:endParaRPr lang="en-CA" b="1" i="0" dirty="0">
              <a:solidFill>
                <a:schemeClr val="bg1"/>
              </a:solidFill>
              <a:effectLst/>
            </a:endParaRPr>
          </a:p>
        </p:txBody>
      </p:sp>
      <p:sp>
        <p:nvSpPr>
          <p:cNvPr id="10" name="TextBox 9">
            <a:extLst>
              <a:ext uri="{FF2B5EF4-FFF2-40B4-BE49-F238E27FC236}">
                <a16:creationId xmlns:a16="http://schemas.microsoft.com/office/drawing/2014/main" id="{3B41CE91-7CCA-42CA-A81A-D3A66941FFF2}"/>
              </a:ext>
            </a:extLst>
          </p:cNvPr>
          <p:cNvSpPr txBox="1"/>
          <p:nvPr/>
        </p:nvSpPr>
        <p:spPr>
          <a:xfrm>
            <a:off x="6096000" y="5842684"/>
            <a:ext cx="6203497" cy="646331"/>
          </a:xfrm>
          <a:prstGeom prst="rect">
            <a:avLst/>
          </a:prstGeom>
          <a:noFill/>
        </p:spPr>
        <p:txBody>
          <a:bodyPr wrap="square">
            <a:spAutoFit/>
          </a:bodyPr>
          <a:lstStyle/>
          <a:p>
            <a:r>
              <a:rPr lang="en-CA" b="1" dirty="0">
                <a:hlinkClick r:id="rId4">
                  <a:extLst>
                    <a:ext uri="{A12FA001-AC4F-418D-AE19-62706E023703}">
                      <ahyp:hlinkClr xmlns:ahyp="http://schemas.microsoft.com/office/drawing/2018/hyperlinkcolor" val="tx"/>
                    </a:ext>
                  </a:extLst>
                </a:hlinkClick>
              </a:rPr>
              <a:t>https://www.vox.com/energy-and-environment/21419505/oil-gas-price-plastics-peak-climate-change</a:t>
            </a:r>
            <a:endParaRPr lang="en-CA" b="1" dirty="0"/>
          </a:p>
        </p:txBody>
      </p:sp>
      <p:pic>
        <p:nvPicPr>
          <p:cNvPr id="17410" name="Picture 2" descr="A chart showing BP’s forecast for oil demand growth between 2020 and 2040.">
            <a:extLst>
              <a:ext uri="{FF2B5EF4-FFF2-40B4-BE49-F238E27FC236}">
                <a16:creationId xmlns:a16="http://schemas.microsoft.com/office/drawing/2014/main" id="{BD8A060B-5C18-4B31-949B-23B3564701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9153" y="1949224"/>
            <a:ext cx="5671372" cy="366277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55330F1-2B62-4CE7-A3E5-B0F8827DA2F1}"/>
              </a:ext>
            </a:extLst>
          </p:cNvPr>
          <p:cNvSpPr txBox="1"/>
          <p:nvPr/>
        </p:nvSpPr>
        <p:spPr>
          <a:xfrm>
            <a:off x="343051" y="1071927"/>
            <a:ext cx="11450791" cy="630667"/>
          </a:xfrm>
          <a:prstGeom prst="rect">
            <a:avLst/>
          </a:prstGeom>
        </p:spPr>
        <p:txBody>
          <a:bodyPr>
            <a:normAutofit fontScale="92500" lnSpcReduction="10000"/>
          </a:bodyPr>
          <a:lstStyle>
            <a:defPPr>
              <a:defRPr lang="en-US"/>
            </a:defPPr>
            <a:lvl1pPr>
              <a:lnSpc>
                <a:spcPct val="90000"/>
              </a:lnSpc>
              <a:spcBef>
                <a:spcPct val="0"/>
              </a:spcBef>
              <a:buNone/>
              <a:defRPr sz="8000">
                <a:latin typeface="Alégre Sans" panose="02060606060101040101" pitchFamily="18" charset="0"/>
                <a:ea typeface="+mj-ea"/>
                <a:cs typeface="+mj-cs"/>
              </a:defRPr>
            </a:lvl1pPr>
          </a:lstStyle>
          <a:p>
            <a:r>
              <a:rPr lang="en-US" sz="4800" dirty="0">
                <a:solidFill>
                  <a:schemeClr val="tx1">
                    <a:lumMod val="65000"/>
                    <a:lumOff val="35000"/>
                  </a:schemeClr>
                </a:solidFill>
              </a:rPr>
              <a:t>Plastics are supposed to drive most oil demand growth</a:t>
            </a:r>
            <a:endParaRPr lang="en-GB" sz="4800" dirty="0">
              <a:solidFill>
                <a:schemeClr val="tx1">
                  <a:lumMod val="65000"/>
                  <a:lumOff val="35000"/>
                </a:schemeClr>
              </a:solidFill>
            </a:endParaRPr>
          </a:p>
        </p:txBody>
      </p:sp>
    </p:spTree>
    <p:extLst>
      <p:ext uri="{BB962C8B-B14F-4D97-AF65-F5344CB8AC3E}">
        <p14:creationId xmlns:p14="http://schemas.microsoft.com/office/powerpoint/2010/main" val="1372416850"/>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Close-up of Coffee Cup on Table">
            <a:extLst>
              <a:ext uri="{FF2B5EF4-FFF2-40B4-BE49-F238E27FC236}">
                <a16:creationId xmlns:a16="http://schemas.microsoft.com/office/drawing/2014/main" id="{30D20390-BF73-4FBD-9A5A-49BCB3260B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1" t="35369" r="91" b="27044"/>
          <a:stretch/>
        </p:blipFill>
        <p:spPr bwMode="auto">
          <a:xfrm>
            <a:off x="-11113" y="-1"/>
            <a:ext cx="12203113" cy="68580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F02C2B9-7CED-4AA1-AFD5-7132F9704FCD}"/>
              </a:ext>
            </a:extLst>
          </p:cNvPr>
          <p:cNvSpPr/>
          <p:nvPr/>
        </p:nvSpPr>
        <p:spPr>
          <a:xfrm>
            <a:off x="0" y="2669580"/>
            <a:ext cx="12192000" cy="1499616"/>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FF74BFBF-7A27-4202-85AA-60ED5B075BA8}"/>
              </a:ext>
            </a:extLst>
          </p:cNvPr>
          <p:cNvSpPr txBox="1">
            <a:spLocks/>
          </p:cNvSpPr>
          <p:nvPr/>
        </p:nvSpPr>
        <p:spPr>
          <a:xfrm>
            <a:off x="-528851" y="2671240"/>
            <a:ext cx="13249701" cy="1499616"/>
          </a:xfrm>
          <a:prstGeom prst="rect">
            <a:avLst/>
          </a:prstGeom>
        </p:spPr>
        <p:txBody>
          <a:bodyPr vert="horz" lIns="91440" tIns="45720" rIns="91440" bIns="45720" rtlCol="0" anchor="ctr">
            <a:normAutofit fontScale="97500"/>
          </a:bodyPr>
          <a:lstStyle>
            <a:lvl1pPr algn="l" defTabSz="914400" rtl="0" eaLnBrk="1" latinLnBrk="0" hangingPunct="1">
              <a:lnSpc>
                <a:spcPct val="80000"/>
              </a:lnSpc>
              <a:spcBef>
                <a:spcPct val="0"/>
              </a:spcBef>
              <a:buNone/>
              <a:defRPr sz="5000" b="1" kern="1200" cap="all" spc="100" baseline="0">
                <a:solidFill>
                  <a:schemeClr val="tx1">
                    <a:lumMod val="95000"/>
                    <a:lumOff val="5000"/>
                  </a:schemeClr>
                </a:solidFill>
                <a:latin typeface="+mj-lt"/>
                <a:ea typeface="+mj-ea"/>
                <a:cs typeface="+mj-cs"/>
              </a:defRPr>
            </a:lvl1pPr>
          </a:lstStyle>
          <a:p>
            <a:pPr algn="ctr"/>
            <a:r>
              <a:rPr lang="en-US" sz="9600" b="0" spc="300" dirty="0">
                <a:solidFill>
                  <a:schemeClr val="bg1"/>
                </a:solidFill>
                <a:latin typeface="Alégre Sans" panose="02060606060101040101" pitchFamily="18" charset="0"/>
              </a:rPr>
              <a:t>BREAK</a:t>
            </a:r>
          </a:p>
        </p:txBody>
      </p:sp>
      <p:sp>
        <p:nvSpPr>
          <p:cNvPr id="8" name="TextBox 7">
            <a:extLst>
              <a:ext uri="{FF2B5EF4-FFF2-40B4-BE49-F238E27FC236}">
                <a16:creationId xmlns:a16="http://schemas.microsoft.com/office/drawing/2014/main" id="{F69078CC-CB0E-4200-B88C-C1272C7D0D8C}"/>
              </a:ext>
            </a:extLst>
          </p:cNvPr>
          <p:cNvSpPr txBox="1"/>
          <p:nvPr/>
        </p:nvSpPr>
        <p:spPr>
          <a:xfrm>
            <a:off x="0" y="6348968"/>
            <a:ext cx="12180888" cy="369332"/>
          </a:xfrm>
          <a:prstGeom prst="rect">
            <a:avLst/>
          </a:prstGeom>
          <a:noFill/>
        </p:spPr>
        <p:txBody>
          <a:bodyPr wrap="square">
            <a:spAutoFit/>
          </a:bodyPr>
          <a:lstStyle/>
          <a:p>
            <a:pPr algn="ctr"/>
            <a:r>
              <a:rPr lang="en-US" b="0" i="0" dirty="0">
                <a:solidFill>
                  <a:schemeClr val="bg1"/>
                </a:solidFill>
                <a:effectLst/>
                <a:latin typeface="Calibri" panose="020F0502020204030204" pitchFamily="34" charset="0"/>
              </a:rPr>
              <a:t>Photo by </a:t>
            </a:r>
            <a:r>
              <a:rPr lang="en-US" b="1" i="0" u="none" strike="noStrike" dirty="0">
                <a:solidFill>
                  <a:schemeClr val="bg1"/>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Chevanon Photography</a:t>
            </a:r>
            <a:r>
              <a:rPr lang="en-US" b="0" i="0" dirty="0">
                <a:solidFill>
                  <a:schemeClr val="bg1"/>
                </a:solidFill>
                <a:effectLst/>
                <a:latin typeface="Calibri" panose="020F0502020204030204" pitchFamily="34" charset="0"/>
              </a:rPr>
              <a:t> from </a:t>
            </a:r>
            <a:r>
              <a:rPr lang="en-US" b="1" i="0" u="none" strike="noStrike" dirty="0">
                <a:solidFill>
                  <a:schemeClr val="bg1"/>
                </a:solidFill>
                <a:effectLst/>
                <a:latin typeface="Calibri" panose="020F0502020204030204" pitchFamily="34" charset="0"/>
                <a:hlinkClick r:id="rId5">
                  <a:extLst>
                    <a:ext uri="{A12FA001-AC4F-418D-AE19-62706E023703}">
                      <ahyp:hlinkClr xmlns:ahyp="http://schemas.microsoft.com/office/drawing/2018/hyperlinkcolor" val="tx"/>
                    </a:ext>
                  </a:extLst>
                </a:hlinkClick>
              </a:rPr>
              <a:t>Pexels</a:t>
            </a:r>
            <a:endParaRPr lang="en-CA" dirty="0">
              <a:solidFill>
                <a:schemeClr val="bg1"/>
              </a:solidFill>
            </a:endParaRPr>
          </a:p>
        </p:txBody>
      </p:sp>
    </p:spTree>
    <p:extLst>
      <p:ext uri="{BB962C8B-B14F-4D97-AF65-F5344CB8AC3E}">
        <p14:creationId xmlns:p14="http://schemas.microsoft.com/office/powerpoint/2010/main" val="2549502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garbage near forest">
            <a:extLst>
              <a:ext uri="{FF2B5EF4-FFF2-40B4-BE49-F238E27FC236}">
                <a16:creationId xmlns:a16="http://schemas.microsoft.com/office/drawing/2014/main" id="{63265A45-F6C9-4741-B4C8-A93B0C2307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567"/>
          <a:stretch/>
        </p:blipFill>
        <p:spPr bwMode="auto">
          <a:xfrm>
            <a:off x="-30996" y="0"/>
            <a:ext cx="12222996" cy="685263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21D3BB3-AB0E-4172-A8FF-55ED6134130A}"/>
              </a:ext>
            </a:extLst>
          </p:cNvPr>
          <p:cNvSpPr/>
          <p:nvPr/>
        </p:nvSpPr>
        <p:spPr>
          <a:xfrm>
            <a:off x="-130061" y="14514"/>
            <a:ext cx="12477750" cy="6858000"/>
          </a:xfrm>
          <a:prstGeom prst="rect">
            <a:avLst/>
          </a:prstGeom>
          <a:gradFill>
            <a:gsLst>
              <a:gs pos="14000">
                <a:schemeClr val="tx1">
                  <a:lumMod val="95000"/>
                  <a:lumOff val="5000"/>
                  <a:alpha val="0"/>
                </a:schemeClr>
              </a:gs>
              <a:gs pos="83000">
                <a:schemeClr val="tx1">
                  <a:lumMod val="95000"/>
                  <a:lumOff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EF02C2B9-7CED-4AA1-AFD5-7132F9704FCD}"/>
              </a:ext>
            </a:extLst>
          </p:cNvPr>
          <p:cNvSpPr/>
          <p:nvPr/>
        </p:nvSpPr>
        <p:spPr>
          <a:xfrm>
            <a:off x="-30996" y="2669580"/>
            <a:ext cx="12222996" cy="1499616"/>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FF74BFBF-7A27-4202-85AA-60ED5B075BA8}"/>
              </a:ext>
            </a:extLst>
          </p:cNvPr>
          <p:cNvSpPr txBox="1">
            <a:spLocks/>
          </p:cNvSpPr>
          <p:nvPr/>
        </p:nvSpPr>
        <p:spPr>
          <a:xfrm>
            <a:off x="-30996" y="2671240"/>
            <a:ext cx="12222996" cy="1499616"/>
          </a:xfrm>
          <a:prstGeom prst="rect">
            <a:avLst/>
          </a:prstGeom>
        </p:spPr>
        <p:txBody>
          <a:bodyPr vert="horz" lIns="91440" tIns="45720" rIns="91440" bIns="45720" rtlCol="0" anchor="ctr">
            <a:normAutofit fontScale="97500"/>
          </a:bodyPr>
          <a:lstStyle>
            <a:lvl1pPr algn="l" defTabSz="914400" rtl="0" eaLnBrk="1" latinLnBrk="0" hangingPunct="1">
              <a:lnSpc>
                <a:spcPct val="80000"/>
              </a:lnSpc>
              <a:spcBef>
                <a:spcPct val="0"/>
              </a:spcBef>
              <a:buNone/>
              <a:defRPr sz="5000" b="1" kern="1200" cap="all" spc="100" baseline="0">
                <a:solidFill>
                  <a:schemeClr val="tx1">
                    <a:lumMod val="95000"/>
                    <a:lumOff val="5000"/>
                  </a:schemeClr>
                </a:solidFill>
                <a:latin typeface="+mj-lt"/>
                <a:ea typeface="+mj-ea"/>
                <a:cs typeface="+mj-cs"/>
              </a:defRPr>
            </a:lvl1pPr>
          </a:lstStyle>
          <a:p>
            <a:pPr algn="ctr"/>
            <a:r>
              <a:rPr lang="en-US" sz="9600" b="0" spc="300" dirty="0">
                <a:solidFill>
                  <a:schemeClr val="bg1"/>
                </a:solidFill>
                <a:latin typeface="Alégre Sans" panose="02060606060101040101" pitchFamily="18" charset="0"/>
              </a:rPr>
              <a:t>BREAK OUT SESSION</a:t>
            </a:r>
          </a:p>
        </p:txBody>
      </p:sp>
      <p:sp>
        <p:nvSpPr>
          <p:cNvPr id="8" name="TextBox 7">
            <a:extLst>
              <a:ext uri="{FF2B5EF4-FFF2-40B4-BE49-F238E27FC236}">
                <a16:creationId xmlns:a16="http://schemas.microsoft.com/office/drawing/2014/main" id="{6B57E53D-9B0A-47EA-B7DE-BA3F478B5BB8}"/>
              </a:ext>
            </a:extLst>
          </p:cNvPr>
          <p:cNvSpPr txBox="1"/>
          <p:nvPr/>
        </p:nvSpPr>
        <p:spPr>
          <a:xfrm>
            <a:off x="371475" y="6303774"/>
            <a:ext cx="11449050" cy="369332"/>
          </a:xfrm>
          <a:prstGeom prst="rect">
            <a:avLst/>
          </a:prstGeom>
          <a:noFill/>
        </p:spPr>
        <p:txBody>
          <a:bodyPr wrap="square">
            <a:spAutoFit/>
          </a:bodyPr>
          <a:lstStyle/>
          <a:p>
            <a:pPr algn="ctr"/>
            <a:r>
              <a:rPr lang="en-US" b="1" i="0" dirty="0">
                <a:solidFill>
                  <a:schemeClr val="bg1"/>
                </a:solidFill>
                <a:effectLst/>
                <a:latin typeface="Calibri" panose="020F0502020204030204" pitchFamily="34" charset="0"/>
              </a:rPr>
              <a:t>Photo by </a:t>
            </a:r>
            <a:r>
              <a:rPr lang="en-US" b="1" i="0" dirty="0">
                <a:solidFill>
                  <a:schemeClr val="bg1"/>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Antoine GIRET</a:t>
            </a:r>
            <a:r>
              <a:rPr lang="en-US" b="1" i="0" dirty="0">
                <a:solidFill>
                  <a:schemeClr val="bg1"/>
                </a:solidFill>
                <a:effectLst/>
                <a:latin typeface="Calibri" panose="020F0502020204030204" pitchFamily="34" charset="0"/>
              </a:rPr>
              <a:t> on </a:t>
            </a:r>
            <a:r>
              <a:rPr lang="en-US" b="1" i="0" dirty="0" err="1">
                <a:solidFill>
                  <a:schemeClr val="bg1"/>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Unsplash</a:t>
            </a:r>
            <a:endParaRPr lang="en-CA" b="1" dirty="0">
              <a:solidFill>
                <a:schemeClr val="bg1"/>
              </a:solidFill>
            </a:endParaRPr>
          </a:p>
        </p:txBody>
      </p:sp>
    </p:spTree>
    <p:extLst>
      <p:ext uri="{BB962C8B-B14F-4D97-AF65-F5344CB8AC3E}">
        <p14:creationId xmlns:p14="http://schemas.microsoft.com/office/powerpoint/2010/main" val="385830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white plastic bottle lot">
            <a:extLst>
              <a:ext uri="{FF2B5EF4-FFF2-40B4-BE49-F238E27FC236}">
                <a16:creationId xmlns:a16="http://schemas.microsoft.com/office/drawing/2014/main" id="{1A9BCFAF-8539-47C4-915B-069384E6C7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3" t="4755" r="561" b="11554"/>
          <a:stretch/>
        </p:blipFill>
        <p:spPr bwMode="auto">
          <a:xfrm>
            <a:off x="0" y="-9899"/>
            <a:ext cx="12180889" cy="68679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21D3BB3-AB0E-4172-A8FF-55ED6134130A}"/>
              </a:ext>
            </a:extLst>
          </p:cNvPr>
          <p:cNvSpPr/>
          <p:nvPr/>
        </p:nvSpPr>
        <p:spPr>
          <a:xfrm>
            <a:off x="-1968" y="-43543"/>
            <a:ext cx="12222996" cy="693057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249D05CB-69C7-49F4-A430-8CCEF4F83BB9}"/>
              </a:ext>
            </a:extLst>
          </p:cNvPr>
          <p:cNvSpPr txBox="1"/>
          <p:nvPr/>
        </p:nvSpPr>
        <p:spPr>
          <a:xfrm>
            <a:off x="371475" y="1590676"/>
            <a:ext cx="11704677" cy="4093428"/>
          </a:xfrm>
          <a:prstGeom prst="rect">
            <a:avLst/>
          </a:prstGeom>
          <a:noFill/>
        </p:spPr>
        <p:txBody>
          <a:bodyPr wrap="square">
            <a:spAutoFit/>
          </a:bodyPr>
          <a:lstStyle/>
          <a:p>
            <a:pPr marL="514350" indent="-514350">
              <a:buFont typeface="+mj-lt"/>
              <a:buAutoNum type="arabicPeriod"/>
            </a:pPr>
            <a:r>
              <a:rPr lang="en-US" sz="2600" b="1" dirty="0">
                <a:solidFill>
                  <a:schemeClr val="bg1"/>
                </a:solidFill>
              </a:rPr>
              <a:t>Where/how/why/when did the problem originate?</a:t>
            </a:r>
          </a:p>
          <a:p>
            <a:pPr marL="514350" indent="-514350">
              <a:buFont typeface="+mj-lt"/>
              <a:buAutoNum type="arabicPeriod"/>
            </a:pPr>
            <a:r>
              <a:rPr lang="en-US" sz="2600" b="1" dirty="0">
                <a:solidFill>
                  <a:schemeClr val="bg1"/>
                </a:solidFill>
              </a:rPr>
              <a:t>How has the social problem been challenged historically and by whom?</a:t>
            </a:r>
          </a:p>
          <a:p>
            <a:pPr marL="514350" indent="-514350">
              <a:buFont typeface="+mj-lt"/>
              <a:buAutoNum type="arabicPeriod"/>
            </a:pPr>
            <a:r>
              <a:rPr lang="en-US" sz="2600" b="1" dirty="0">
                <a:solidFill>
                  <a:schemeClr val="bg1"/>
                </a:solidFill>
              </a:rPr>
              <a:t>How has the social problem evolved over time? </a:t>
            </a:r>
            <a:br>
              <a:rPr lang="en-US" sz="2600" b="1" dirty="0">
                <a:solidFill>
                  <a:schemeClr val="bg1"/>
                </a:solidFill>
              </a:rPr>
            </a:br>
            <a:r>
              <a:rPr lang="en-US" sz="2600" b="1" dirty="0">
                <a:solidFill>
                  <a:schemeClr val="bg1"/>
                </a:solidFill>
              </a:rPr>
              <a:t> Have there been changes in laws, norms, practices, &amp; policies that affected it?</a:t>
            </a:r>
          </a:p>
          <a:p>
            <a:pPr marL="514350" indent="-514350">
              <a:buFont typeface="+mj-lt"/>
              <a:buAutoNum type="arabicPeriod"/>
            </a:pPr>
            <a:r>
              <a:rPr lang="en-US" sz="2600" b="1" dirty="0">
                <a:solidFill>
                  <a:schemeClr val="bg1"/>
                </a:solidFill>
              </a:rPr>
              <a:t>Has it been influenced by societal upheavals? Reforms? Revolution?</a:t>
            </a:r>
          </a:p>
          <a:p>
            <a:pPr marL="514350" indent="-514350">
              <a:buFont typeface="+mj-lt"/>
              <a:buAutoNum type="arabicPeriod"/>
            </a:pPr>
            <a:r>
              <a:rPr lang="en-US" sz="2600" b="1" dirty="0">
                <a:solidFill>
                  <a:schemeClr val="bg1"/>
                </a:solidFill>
              </a:rPr>
              <a:t>Why does the problem persist? How is hegemony achieved?</a:t>
            </a:r>
          </a:p>
          <a:p>
            <a:pPr marL="514350" indent="-514350">
              <a:buFont typeface="+mj-lt"/>
              <a:buAutoNum type="arabicPeriod"/>
            </a:pPr>
            <a:r>
              <a:rPr lang="en-US" sz="2600" b="1" dirty="0">
                <a:solidFill>
                  <a:schemeClr val="bg1"/>
                </a:solidFill>
              </a:rPr>
              <a:t>How have powerful groups prevented the social problem from being addressed? </a:t>
            </a:r>
            <a:br>
              <a:rPr lang="en-US" sz="2600" b="1" dirty="0">
                <a:solidFill>
                  <a:schemeClr val="bg1"/>
                </a:solidFill>
              </a:rPr>
            </a:br>
            <a:r>
              <a:rPr lang="en-US" sz="2600" b="1" dirty="0">
                <a:solidFill>
                  <a:schemeClr val="bg1"/>
                </a:solidFill>
              </a:rPr>
              <a:t>Have they made superficial changes that allow them to hold onto power? </a:t>
            </a:r>
            <a:br>
              <a:rPr lang="en-US" sz="2600" b="1" dirty="0">
                <a:solidFill>
                  <a:schemeClr val="bg1"/>
                </a:solidFill>
              </a:rPr>
            </a:br>
            <a:r>
              <a:rPr lang="en-US" sz="2600" b="1" dirty="0">
                <a:solidFill>
                  <a:schemeClr val="bg1"/>
                </a:solidFill>
              </a:rPr>
              <a:t>Or have they used overt institutional power such as the courts, military, or police forces?</a:t>
            </a:r>
          </a:p>
        </p:txBody>
      </p:sp>
      <p:sp>
        <p:nvSpPr>
          <p:cNvPr id="12" name="TextBox 11">
            <a:extLst>
              <a:ext uri="{FF2B5EF4-FFF2-40B4-BE49-F238E27FC236}">
                <a16:creationId xmlns:a16="http://schemas.microsoft.com/office/drawing/2014/main" id="{00E708B5-1B26-4B3B-9BDC-42DC559FE0A5}"/>
              </a:ext>
            </a:extLst>
          </p:cNvPr>
          <p:cNvSpPr txBox="1"/>
          <p:nvPr/>
        </p:nvSpPr>
        <p:spPr>
          <a:xfrm>
            <a:off x="371475" y="225425"/>
            <a:ext cx="11449050" cy="1042988"/>
          </a:xfrm>
          <a:prstGeom prst="rect">
            <a:avLst/>
          </a:prstGeom>
        </p:spPr>
        <p:txBody>
          <a:bodyPr>
            <a:normAutofit fontScale="92500" lnSpcReduction="10000"/>
          </a:bodyPr>
          <a:lstStyle>
            <a:defPPr>
              <a:defRPr lang="en-US"/>
            </a:defPPr>
            <a:lvl1pPr>
              <a:lnSpc>
                <a:spcPct val="90000"/>
              </a:lnSpc>
              <a:spcBef>
                <a:spcPct val="0"/>
              </a:spcBef>
              <a:buNone/>
              <a:defRPr sz="8000">
                <a:latin typeface="Alégre Sans" panose="02060606060101040101" pitchFamily="18" charset="0"/>
                <a:ea typeface="+mj-ea"/>
                <a:cs typeface="+mj-cs"/>
              </a:defRPr>
            </a:lvl1pPr>
          </a:lstStyle>
          <a:p>
            <a:r>
              <a:rPr lang="en-GB" dirty="0">
                <a:solidFill>
                  <a:schemeClr val="bg1"/>
                </a:solidFill>
              </a:rPr>
              <a:t>QUESTIONS</a:t>
            </a:r>
          </a:p>
        </p:txBody>
      </p:sp>
      <p:sp>
        <p:nvSpPr>
          <p:cNvPr id="6" name="TextBox 5">
            <a:extLst>
              <a:ext uri="{FF2B5EF4-FFF2-40B4-BE49-F238E27FC236}">
                <a16:creationId xmlns:a16="http://schemas.microsoft.com/office/drawing/2014/main" id="{97091E36-E01F-4A88-A301-0CC564CA5563}"/>
              </a:ext>
            </a:extLst>
          </p:cNvPr>
          <p:cNvSpPr txBox="1"/>
          <p:nvPr/>
        </p:nvSpPr>
        <p:spPr>
          <a:xfrm>
            <a:off x="371476" y="6338891"/>
            <a:ext cx="11449050" cy="369332"/>
          </a:xfrm>
          <a:prstGeom prst="rect">
            <a:avLst/>
          </a:prstGeom>
          <a:noFill/>
        </p:spPr>
        <p:txBody>
          <a:bodyPr wrap="square">
            <a:spAutoFit/>
          </a:bodyPr>
          <a:lstStyle/>
          <a:p>
            <a:pPr algn="ctr"/>
            <a:r>
              <a:rPr lang="en-US" b="0" i="0" dirty="0">
                <a:solidFill>
                  <a:schemeClr val="bg1"/>
                </a:solidFill>
                <a:effectLst/>
                <a:latin typeface="Calibri" panose="020F0502020204030204" pitchFamily="34" charset="0"/>
              </a:rPr>
              <a:t>Photo by </a:t>
            </a:r>
            <a:r>
              <a:rPr lang="en-US" b="0" i="0" dirty="0">
                <a:solidFill>
                  <a:schemeClr val="bg1"/>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Jonathan </a:t>
            </a:r>
            <a:r>
              <a:rPr lang="en-US" b="0" i="0" dirty="0" err="1">
                <a:solidFill>
                  <a:schemeClr val="bg1"/>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Chng</a:t>
            </a:r>
            <a:r>
              <a:rPr lang="en-US" b="0" i="0" dirty="0">
                <a:solidFill>
                  <a:schemeClr val="bg1"/>
                </a:solidFill>
                <a:effectLst/>
                <a:latin typeface="Calibri" panose="020F0502020204030204" pitchFamily="34" charset="0"/>
              </a:rPr>
              <a:t> on </a:t>
            </a:r>
            <a:r>
              <a:rPr lang="en-US" b="0" i="0" dirty="0" err="1">
                <a:solidFill>
                  <a:schemeClr val="bg1"/>
                </a:solidFill>
                <a:effectLst/>
                <a:latin typeface="Calibri" panose="020F0502020204030204" pitchFamily="34" charset="0"/>
                <a:hlinkClick r:id="rId5">
                  <a:extLst>
                    <a:ext uri="{A12FA001-AC4F-418D-AE19-62706E023703}">
                      <ahyp:hlinkClr xmlns:ahyp="http://schemas.microsoft.com/office/drawing/2018/hyperlinkcolor" val="tx"/>
                    </a:ext>
                  </a:extLst>
                </a:hlinkClick>
              </a:rPr>
              <a:t>Unsplash</a:t>
            </a:r>
            <a:endParaRPr lang="en-CA" dirty="0">
              <a:solidFill>
                <a:schemeClr val="bg1"/>
              </a:solidFill>
            </a:endParaRPr>
          </a:p>
        </p:txBody>
      </p:sp>
    </p:spTree>
    <p:extLst>
      <p:ext uri="{BB962C8B-B14F-4D97-AF65-F5344CB8AC3E}">
        <p14:creationId xmlns:p14="http://schemas.microsoft.com/office/powerpoint/2010/main" val="1034113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165316F-96E2-4E55-9E9E-2894802E891D}"/>
              </a:ext>
            </a:extLst>
          </p:cNvPr>
          <p:cNvGrpSpPr/>
          <p:nvPr/>
        </p:nvGrpSpPr>
        <p:grpSpPr>
          <a:xfrm>
            <a:off x="-43542" y="-1"/>
            <a:ext cx="12235542" cy="6866060"/>
            <a:chOff x="-43542" y="-1"/>
            <a:chExt cx="12235542" cy="6866060"/>
          </a:xfrm>
        </p:grpSpPr>
        <p:pic>
          <p:nvPicPr>
            <p:cNvPr id="12" name="Picture 11" descr="A picture containing clothing, work-clothing&#10;&#10;Description automatically generated">
              <a:extLst>
                <a:ext uri="{FF2B5EF4-FFF2-40B4-BE49-F238E27FC236}">
                  <a16:creationId xmlns:a16="http://schemas.microsoft.com/office/drawing/2014/main" id="{DCDFFCA0-ECCD-49BB-A1D2-B589004BE51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0494"/>
            <a:stretch/>
          </p:blipFill>
          <p:spPr>
            <a:xfrm>
              <a:off x="-43542" y="-1"/>
              <a:ext cx="12235542" cy="6858001"/>
            </a:xfrm>
            <a:prstGeom prst="rect">
              <a:avLst/>
            </a:prstGeom>
          </p:spPr>
        </p:pic>
        <p:sp>
          <p:nvSpPr>
            <p:cNvPr id="13" name="Rectangle 12">
              <a:extLst>
                <a:ext uri="{FF2B5EF4-FFF2-40B4-BE49-F238E27FC236}">
                  <a16:creationId xmlns:a16="http://schemas.microsoft.com/office/drawing/2014/main" id="{0E956858-8062-493A-B04A-835D08067DC5}"/>
                </a:ext>
              </a:extLst>
            </p:cNvPr>
            <p:cNvSpPr/>
            <p:nvPr/>
          </p:nvSpPr>
          <p:spPr>
            <a:xfrm>
              <a:off x="-43542" y="5580061"/>
              <a:ext cx="12235542" cy="1285998"/>
            </a:xfrm>
            <a:prstGeom prst="rect">
              <a:avLst/>
            </a:prstGeom>
            <a:gradFill>
              <a:gsLst>
                <a:gs pos="9000">
                  <a:schemeClr val="bg1">
                    <a:alpha val="0"/>
                  </a:schemeClr>
                </a:gs>
                <a:gs pos="93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hlinkClick r:id="rId4"/>
              <a:extLst>
                <a:ext uri="{FF2B5EF4-FFF2-40B4-BE49-F238E27FC236}">
                  <a16:creationId xmlns:a16="http://schemas.microsoft.com/office/drawing/2014/main" id="{C5ED0209-E8DF-463E-B04E-BAEA0CA50BE6}"/>
                </a:ext>
              </a:extLst>
            </p:cNvPr>
            <p:cNvSpPr txBox="1"/>
            <p:nvPr/>
          </p:nvSpPr>
          <p:spPr>
            <a:xfrm>
              <a:off x="0" y="6375460"/>
              <a:ext cx="6096000" cy="369332"/>
            </a:xfrm>
            <a:prstGeom prst="rect">
              <a:avLst/>
            </a:prstGeom>
            <a:noFill/>
          </p:spPr>
          <p:txBody>
            <a:bodyPr wrap="square">
              <a:spAutoFit/>
            </a:bodyPr>
            <a:lstStyle/>
            <a:p>
              <a:pPr algn="ctr"/>
              <a:r>
                <a:rPr lang="en-US" b="1" i="0" dirty="0">
                  <a:effectLst/>
                  <a:latin typeface="Calibri" panose="020F0502020204030204" pitchFamily="34" charset="0"/>
                </a:rPr>
                <a:t>Photo by Lara Jameson – Pexels.com</a:t>
              </a:r>
              <a:endParaRPr lang="en-CA" b="1" dirty="0"/>
            </a:p>
          </p:txBody>
        </p:sp>
      </p:grpSp>
      <p:sp>
        <p:nvSpPr>
          <p:cNvPr id="5" name="TextBox 4"/>
          <p:cNvSpPr txBox="1"/>
          <p:nvPr/>
        </p:nvSpPr>
        <p:spPr>
          <a:xfrm>
            <a:off x="372239" y="68084"/>
            <a:ext cx="11448286" cy="1200329"/>
          </a:xfrm>
          <a:prstGeom prst="rect">
            <a:avLst/>
          </a:prstGeom>
        </p:spPr>
        <p:txBody>
          <a:bodyPr>
            <a:normAutofit/>
          </a:bodyPr>
          <a:lstStyle>
            <a:defPPr>
              <a:defRPr lang="en-US"/>
            </a:defPPr>
            <a:lvl1pPr>
              <a:lnSpc>
                <a:spcPct val="90000"/>
              </a:lnSpc>
              <a:spcBef>
                <a:spcPct val="0"/>
              </a:spcBef>
              <a:buNone/>
              <a:defRPr sz="8000">
                <a:latin typeface="Alégre Sans" panose="02060606060101040101" pitchFamily="18" charset="0"/>
                <a:ea typeface="+mj-ea"/>
                <a:cs typeface="+mj-cs"/>
              </a:defRPr>
            </a:lvl1pPr>
          </a:lstStyle>
          <a:p>
            <a:r>
              <a:rPr lang="en-GB" dirty="0"/>
              <a:t>RESPONSE TO SOCIAL PROBLEMS</a:t>
            </a:r>
          </a:p>
        </p:txBody>
      </p:sp>
      <p:sp>
        <p:nvSpPr>
          <p:cNvPr id="8" name="TextBox 7">
            <a:extLst>
              <a:ext uri="{FF2B5EF4-FFF2-40B4-BE49-F238E27FC236}">
                <a16:creationId xmlns:a16="http://schemas.microsoft.com/office/drawing/2014/main" id="{A8868435-3154-44DF-A700-DE3384F52975}"/>
              </a:ext>
            </a:extLst>
          </p:cNvPr>
          <p:cNvSpPr txBox="1"/>
          <p:nvPr/>
        </p:nvSpPr>
        <p:spPr>
          <a:xfrm>
            <a:off x="6255657" y="1557338"/>
            <a:ext cx="5564867" cy="5262979"/>
          </a:xfrm>
          <a:prstGeom prst="rect">
            <a:avLst/>
          </a:prstGeom>
          <a:noFill/>
        </p:spPr>
        <p:txBody>
          <a:bodyPr wrap="square">
            <a:spAutoFit/>
          </a:bodyPr>
          <a:lstStyle/>
          <a:p>
            <a:pPr marL="457200" indent="-457200">
              <a:buFont typeface="Arial" panose="020B0604020202020204" pitchFamily="34" charset="0"/>
              <a:buChar char="•"/>
            </a:pPr>
            <a:r>
              <a:rPr lang="en-US" sz="2800" b="0" i="0" dirty="0">
                <a:effectLst/>
              </a:rPr>
              <a:t>Based on these factors, some individuals and communities choose to engage in social action to address the problem. </a:t>
            </a:r>
          </a:p>
          <a:p>
            <a:pPr marL="457200" indent="-457200">
              <a:buFont typeface="Arial" panose="020B0604020202020204" pitchFamily="34" charset="0"/>
              <a:buChar char="•"/>
            </a:pPr>
            <a:r>
              <a:rPr lang="en-US" sz="2800" b="0" i="0" dirty="0">
                <a:effectLst/>
              </a:rPr>
              <a:t>Others ignore it and hope it goes away on its own. </a:t>
            </a:r>
          </a:p>
          <a:p>
            <a:pPr marL="457200" indent="-457200">
              <a:buFont typeface="Arial" panose="020B0604020202020204" pitchFamily="34" charset="0"/>
              <a:buChar char="•"/>
            </a:pPr>
            <a:r>
              <a:rPr lang="en-US" sz="2800" b="0" i="0" dirty="0">
                <a:effectLst/>
              </a:rPr>
              <a:t>And yet others continue with harmful attitudes, behaviours, and practices because they just don’t see it as a problem at all and they will NOT change their mind!</a:t>
            </a:r>
          </a:p>
        </p:txBody>
      </p:sp>
    </p:spTree>
    <p:extLst>
      <p:ext uri="{BB962C8B-B14F-4D97-AF65-F5344CB8AC3E}">
        <p14:creationId xmlns:p14="http://schemas.microsoft.com/office/powerpoint/2010/main" val="1659489600"/>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F43842B-2680-4B15-83DC-88C6AEC91F62}"/>
              </a:ext>
            </a:extLst>
          </p:cNvPr>
          <p:cNvSpPr txBox="1"/>
          <p:nvPr/>
        </p:nvSpPr>
        <p:spPr>
          <a:xfrm>
            <a:off x="514350" y="6165850"/>
            <a:ext cx="6096000" cy="369332"/>
          </a:xfrm>
          <a:prstGeom prst="rect">
            <a:avLst/>
          </a:prstGeom>
          <a:noFill/>
        </p:spPr>
        <p:txBody>
          <a:bodyPr wrap="square">
            <a:spAutoFit/>
          </a:bodyPr>
          <a:lstStyle/>
          <a:p>
            <a:r>
              <a:rPr lang="en-CA" dirty="0"/>
              <a:t>https://aplasticplanet.com/single-goal/</a:t>
            </a:r>
          </a:p>
        </p:txBody>
      </p:sp>
      <p:pic>
        <p:nvPicPr>
          <p:cNvPr id="6" name="Online Media 5" title="A PLASTIC PLANET">
            <a:hlinkClick r:id="" action="ppaction://media"/>
            <a:extLst>
              <a:ext uri="{FF2B5EF4-FFF2-40B4-BE49-F238E27FC236}">
                <a16:creationId xmlns:a16="http://schemas.microsoft.com/office/drawing/2014/main" id="{EE2F042B-DF43-4001-B4C0-0E65DE279162}"/>
              </a:ext>
            </a:extLst>
          </p:cNvPr>
          <p:cNvPicPr>
            <a:picLocks noRot="1" noChangeAspect="1"/>
          </p:cNvPicPr>
          <p:nvPr>
            <a:videoFile r:link="rId1"/>
          </p:nvPr>
        </p:nvPicPr>
        <p:blipFill>
          <a:blip r:embed="rId4"/>
          <a:stretch>
            <a:fillRect/>
          </a:stretch>
        </p:blipFill>
        <p:spPr>
          <a:xfrm>
            <a:off x="9525" y="0"/>
            <a:ext cx="12172950" cy="6858000"/>
          </a:xfrm>
          <a:prstGeom prst="rect">
            <a:avLst/>
          </a:prstGeom>
        </p:spPr>
      </p:pic>
      <p:sp>
        <p:nvSpPr>
          <p:cNvPr id="9" name="TextBox 8">
            <a:extLst>
              <a:ext uri="{FF2B5EF4-FFF2-40B4-BE49-F238E27FC236}">
                <a16:creationId xmlns:a16="http://schemas.microsoft.com/office/drawing/2014/main" id="{C0273727-CE07-461B-8946-6FA48CDF7558}"/>
              </a:ext>
            </a:extLst>
          </p:cNvPr>
          <p:cNvSpPr txBox="1"/>
          <p:nvPr/>
        </p:nvSpPr>
        <p:spPr>
          <a:xfrm>
            <a:off x="371475" y="68084"/>
            <a:ext cx="11449050" cy="1200329"/>
          </a:xfrm>
          <a:prstGeom prst="rect">
            <a:avLst/>
          </a:prstGeom>
        </p:spPr>
        <p:txBody>
          <a:bodyPr>
            <a:normAutofit/>
          </a:bodyPr>
          <a:lstStyle>
            <a:defPPr>
              <a:defRPr lang="en-US"/>
            </a:defPPr>
            <a:lvl1pPr>
              <a:lnSpc>
                <a:spcPct val="90000"/>
              </a:lnSpc>
              <a:spcBef>
                <a:spcPct val="0"/>
              </a:spcBef>
              <a:buNone/>
              <a:defRPr sz="8000">
                <a:latin typeface="Alégre Sans" panose="02060606060101040101" pitchFamily="18" charset="0"/>
                <a:ea typeface="+mj-ea"/>
                <a:cs typeface="+mj-cs"/>
              </a:defRPr>
            </a:lvl1pPr>
          </a:lstStyle>
          <a:p>
            <a:r>
              <a:rPr lang="en-GB" dirty="0">
                <a:solidFill>
                  <a:schemeClr val="bg1"/>
                </a:solidFill>
              </a:rPr>
              <a:t>Social ACTION ON PLASTICS</a:t>
            </a:r>
          </a:p>
        </p:txBody>
      </p:sp>
    </p:spTree>
    <p:extLst>
      <p:ext uri="{BB962C8B-B14F-4D97-AF65-F5344CB8AC3E}">
        <p14:creationId xmlns:p14="http://schemas.microsoft.com/office/powerpoint/2010/main" val="204912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1" y="68084"/>
            <a:ext cx="5724524" cy="1200329"/>
          </a:xfrm>
          <a:prstGeom prst="rect">
            <a:avLst/>
          </a:prstGeom>
        </p:spPr>
        <p:txBody>
          <a:bodyPr>
            <a:normAutofit/>
          </a:bodyPr>
          <a:lstStyle>
            <a:defPPr>
              <a:defRPr lang="en-US"/>
            </a:defPPr>
            <a:lvl1pPr>
              <a:lnSpc>
                <a:spcPct val="90000"/>
              </a:lnSpc>
              <a:spcBef>
                <a:spcPct val="0"/>
              </a:spcBef>
              <a:buNone/>
              <a:defRPr sz="8000">
                <a:latin typeface="Alégre Sans" panose="02060606060101040101" pitchFamily="18" charset="0"/>
                <a:ea typeface="+mj-ea"/>
                <a:cs typeface="+mj-cs"/>
              </a:defRPr>
            </a:lvl1pPr>
          </a:lstStyle>
          <a:p>
            <a:r>
              <a:rPr lang="en-GB" dirty="0"/>
              <a:t>SUMMARY</a:t>
            </a:r>
          </a:p>
        </p:txBody>
      </p:sp>
      <p:sp>
        <p:nvSpPr>
          <p:cNvPr id="8" name="TextBox 7">
            <a:extLst>
              <a:ext uri="{FF2B5EF4-FFF2-40B4-BE49-F238E27FC236}">
                <a16:creationId xmlns:a16="http://schemas.microsoft.com/office/drawing/2014/main" id="{A8868435-3154-44DF-A700-DE3384F52975}"/>
              </a:ext>
            </a:extLst>
          </p:cNvPr>
          <p:cNvSpPr txBox="1"/>
          <p:nvPr/>
        </p:nvSpPr>
        <p:spPr>
          <a:xfrm>
            <a:off x="6096000" y="1557338"/>
            <a:ext cx="5724525" cy="4493538"/>
          </a:xfrm>
          <a:prstGeom prst="rect">
            <a:avLst/>
          </a:prstGeom>
          <a:noFill/>
        </p:spPr>
        <p:txBody>
          <a:bodyPr wrap="square">
            <a:spAutoFit/>
          </a:bodyPr>
          <a:lstStyle/>
          <a:p>
            <a:pPr marL="171450" indent="-171450" algn="l">
              <a:buFont typeface="Arial" panose="020B0604020202020204" pitchFamily="34" charset="0"/>
              <a:buChar char="•"/>
            </a:pPr>
            <a:r>
              <a:rPr lang="en-US" sz="2600" b="0" i="0" dirty="0">
                <a:effectLst/>
              </a:rPr>
              <a:t>By engaging in social analysis, we can find the root causes of social problems.</a:t>
            </a:r>
          </a:p>
          <a:p>
            <a:pPr marL="171450" indent="-171450" algn="l">
              <a:buFont typeface="Arial" panose="020B0604020202020204" pitchFamily="34" charset="0"/>
              <a:buChar char="•"/>
            </a:pPr>
            <a:endParaRPr lang="en-US" sz="2600" b="0" i="0" dirty="0">
              <a:effectLst/>
            </a:endParaRPr>
          </a:p>
          <a:p>
            <a:pPr marL="171450" indent="-171450" algn="l">
              <a:buFont typeface="Arial" panose="020B0604020202020204" pitchFamily="34" charset="0"/>
              <a:buChar char="•"/>
            </a:pPr>
            <a:r>
              <a:rPr lang="en-US" sz="2600" b="0" i="0" dirty="0">
                <a:effectLst/>
              </a:rPr>
              <a:t>This allows us to evaluate strategies to address them, change our attitudes or behaviours, and take social action.</a:t>
            </a:r>
          </a:p>
          <a:p>
            <a:pPr marL="171450" indent="-171450" algn="l">
              <a:buFont typeface="Arial" panose="020B0604020202020204" pitchFamily="34" charset="0"/>
              <a:buChar char="•"/>
            </a:pPr>
            <a:endParaRPr lang="en-US" sz="2600" dirty="0"/>
          </a:p>
          <a:p>
            <a:pPr marL="171450" indent="-171450" algn="l">
              <a:buFont typeface="Arial" panose="020B0604020202020204" pitchFamily="34" charset="0"/>
              <a:buChar char="•"/>
            </a:pPr>
            <a:r>
              <a:rPr lang="en-US" sz="2600" b="0" i="0" dirty="0">
                <a:effectLst/>
              </a:rPr>
              <a:t>What action can be taken by whom to bring about long-lasting change?</a:t>
            </a:r>
          </a:p>
          <a:p>
            <a:pPr marL="171450" indent="-171450" algn="l">
              <a:buFont typeface="Arial" panose="020B0604020202020204" pitchFamily="34" charset="0"/>
              <a:buChar char="•"/>
            </a:pPr>
            <a:r>
              <a:rPr lang="en-US" sz="2600" dirty="0"/>
              <a:t>Government, Individual, Corporation, Ideology…</a:t>
            </a:r>
            <a:endParaRPr lang="en-US" sz="2600" b="0" i="0" dirty="0">
              <a:effectLst/>
            </a:endParaRPr>
          </a:p>
        </p:txBody>
      </p:sp>
      <p:pic>
        <p:nvPicPr>
          <p:cNvPr id="4" name="Picture 3" descr="A person holding a sign&#10;&#10;Description automatically generated with medium confidence">
            <a:extLst>
              <a:ext uri="{FF2B5EF4-FFF2-40B4-BE49-F238E27FC236}">
                <a16:creationId xmlns:a16="http://schemas.microsoft.com/office/drawing/2014/main" id="{5DC7784D-7B53-4B21-8FE1-56C856BAA35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666" r="6094" b="8334"/>
          <a:stretch/>
        </p:blipFill>
        <p:spPr>
          <a:xfrm>
            <a:off x="0" y="0"/>
            <a:ext cx="5724524" cy="6858000"/>
          </a:xfrm>
          <a:prstGeom prst="rect">
            <a:avLst/>
          </a:prstGeom>
        </p:spPr>
      </p:pic>
      <p:sp>
        <p:nvSpPr>
          <p:cNvPr id="9" name="Rectangle 8">
            <a:extLst>
              <a:ext uri="{FF2B5EF4-FFF2-40B4-BE49-F238E27FC236}">
                <a16:creationId xmlns:a16="http://schemas.microsoft.com/office/drawing/2014/main" id="{2D054008-2A03-4645-BC34-5D7B8727D397}"/>
              </a:ext>
            </a:extLst>
          </p:cNvPr>
          <p:cNvSpPr/>
          <p:nvPr/>
        </p:nvSpPr>
        <p:spPr>
          <a:xfrm>
            <a:off x="0" y="5580061"/>
            <a:ext cx="5724524" cy="1285998"/>
          </a:xfrm>
          <a:prstGeom prst="rect">
            <a:avLst/>
          </a:prstGeom>
          <a:gradFill>
            <a:gsLst>
              <a:gs pos="9000">
                <a:srgbClr val="000000">
                  <a:alpha val="0"/>
                </a:srgbClr>
              </a:gs>
              <a:gs pos="86000">
                <a:schemeClr val="tx1">
                  <a:lumMod val="95000"/>
                  <a:lumOff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hlinkClick r:id="rId4"/>
            <a:extLst>
              <a:ext uri="{FF2B5EF4-FFF2-40B4-BE49-F238E27FC236}">
                <a16:creationId xmlns:a16="http://schemas.microsoft.com/office/drawing/2014/main" id="{6F8E0A73-1FAC-4B15-B145-BCA2A7AD0580}"/>
              </a:ext>
            </a:extLst>
          </p:cNvPr>
          <p:cNvSpPr txBox="1"/>
          <p:nvPr/>
        </p:nvSpPr>
        <p:spPr>
          <a:xfrm>
            <a:off x="0" y="6375460"/>
            <a:ext cx="6096000" cy="369332"/>
          </a:xfrm>
          <a:prstGeom prst="rect">
            <a:avLst/>
          </a:prstGeom>
          <a:noFill/>
        </p:spPr>
        <p:txBody>
          <a:bodyPr wrap="square">
            <a:spAutoFit/>
          </a:bodyPr>
          <a:lstStyle/>
          <a:p>
            <a:pPr algn="ctr"/>
            <a:r>
              <a:rPr lang="en-US" b="1" i="0" dirty="0">
                <a:solidFill>
                  <a:schemeClr val="bg1"/>
                </a:solidFill>
                <a:effectLst/>
                <a:latin typeface="Calibri" panose="020F0502020204030204" pitchFamily="34" charset="0"/>
              </a:rPr>
              <a:t>Photo by Lara Jameson – Pexels.com</a:t>
            </a:r>
            <a:endParaRPr lang="en-CA" b="1" dirty="0">
              <a:solidFill>
                <a:schemeClr val="bg1"/>
              </a:solidFill>
            </a:endParaRPr>
          </a:p>
        </p:txBody>
      </p:sp>
    </p:spTree>
    <p:extLst>
      <p:ext uri="{BB962C8B-B14F-4D97-AF65-F5344CB8AC3E}">
        <p14:creationId xmlns:p14="http://schemas.microsoft.com/office/powerpoint/2010/main" val="169004536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estion Mark on Chalk Board">
            <a:extLst>
              <a:ext uri="{FF2B5EF4-FFF2-40B4-BE49-F238E27FC236}">
                <a16:creationId xmlns:a16="http://schemas.microsoft.com/office/drawing/2014/main" id="{E11BB446-D02E-4C2A-8D34-57361FC2B0F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E3AA21DE-D125-4736-8DBE-62BC5DF8E9C8}"/>
              </a:ext>
            </a:extLst>
          </p:cNvPr>
          <p:cNvSpPr txBox="1">
            <a:spLocks/>
          </p:cNvSpPr>
          <p:nvPr/>
        </p:nvSpPr>
        <p:spPr>
          <a:xfrm>
            <a:off x="376187" y="239996"/>
            <a:ext cx="10515600" cy="1325563"/>
          </a:xfrm>
          <a:prstGeom prst="rect">
            <a:avLst/>
          </a:prstGeom>
        </p:spPr>
        <p:txBody>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r>
              <a:rPr lang="en-CA" dirty="0"/>
              <a:t>QUESTIONS</a:t>
            </a:r>
          </a:p>
        </p:txBody>
      </p:sp>
      <p:sp>
        <p:nvSpPr>
          <p:cNvPr id="11" name="TextBox 10">
            <a:extLst>
              <a:ext uri="{FF2B5EF4-FFF2-40B4-BE49-F238E27FC236}">
                <a16:creationId xmlns:a16="http://schemas.microsoft.com/office/drawing/2014/main" id="{A14170A1-A79B-4D8A-AB56-AE6991DF9D57}"/>
              </a:ext>
            </a:extLst>
          </p:cNvPr>
          <p:cNvSpPr txBox="1"/>
          <p:nvPr/>
        </p:nvSpPr>
        <p:spPr>
          <a:xfrm>
            <a:off x="8864600" y="6356064"/>
            <a:ext cx="2955925" cy="369332"/>
          </a:xfrm>
          <a:prstGeom prst="rect">
            <a:avLst/>
          </a:prstGeom>
          <a:noFill/>
        </p:spPr>
        <p:txBody>
          <a:bodyPr wrap="square">
            <a:spAutoFit/>
          </a:bodyPr>
          <a:lstStyle/>
          <a:p>
            <a:r>
              <a:rPr lang="en-US" b="0" i="0" dirty="0">
                <a:effectLst/>
                <a:latin typeface="Calibri" panose="020F0502020204030204" pitchFamily="34" charset="0"/>
              </a:rPr>
              <a:t>Photo by </a:t>
            </a:r>
            <a:r>
              <a:rPr lang="en-US" b="1" i="0" u="none" strike="noStrike" dirty="0" err="1">
                <a:effectLst/>
                <a:latin typeface="Calibri" panose="020F0502020204030204" pitchFamily="34" charset="0"/>
                <a:hlinkClick r:id="rId5">
                  <a:extLst>
                    <a:ext uri="{A12FA001-AC4F-418D-AE19-62706E023703}">
                      <ahyp:hlinkClr xmlns:ahyp="http://schemas.microsoft.com/office/drawing/2018/hyperlinkcolor" val="tx"/>
                    </a:ext>
                  </a:extLst>
                </a:hlinkClick>
              </a:rPr>
              <a:t>Pixabay</a:t>
            </a:r>
            <a:r>
              <a:rPr lang="en-US" b="0" i="0" dirty="0">
                <a:effectLst/>
                <a:latin typeface="Calibri" panose="020F0502020204030204" pitchFamily="34" charset="0"/>
              </a:rPr>
              <a:t> from </a:t>
            </a:r>
            <a:r>
              <a:rPr lang="en-US" b="1" i="0" u="none" strike="noStrike" dirty="0" err="1">
                <a:effectLst/>
                <a:latin typeface="Calibri" panose="020F0502020204030204" pitchFamily="34" charset="0"/>
                <a:hlinkClick r:id="rId6">
                  <a:extLst>
                    <a:ext uri="{A12FA001-AC4F-418D-AE19-62706E023703}">
                      <ahyp:hlinkClr xmlns:ahyp="http://schemas.microsoft.com/office/drawing/2018/hyperlinkcolor" val="tx"/>
                    </a:ext>
                  </a:extLst>
                </a:hlinkClick>
              </a:rPr>
              <a:t>Pexels</a:t>
            </a:r>
            <a:endParaRPr lang="en-CA" dirty="0"/>
          </a:p>
        </p:txBody>
      </p:sp>
    </p:spTree>
    <p:extLst>
      <p:ext uri="{BB962C8B-B14F-4D97-AF65-F5344CB8AC3E}">
        <p14:creationId xmlns:p14="http://schemas.microsoft.com/office/powerpoint/2010/main" val="401173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7" y="239996"/>
            <a:ext cx="5724528" cy="1325563"/>
          </a:xfrm>
        </p:spPr>
        <p:txBody>
          <a:bodyPr>
            <a:normAutofit fontScale="90000"/>
          </a:bodyPr>
          <a:lstStyle/>
          <a:p>
            <a:r>
              <a:rPr lang="en-CA" dirty="0"/>
              <a:t>LEARNING OUTCOMES</a:t>
            </a:r>
          </a:p>
        </p:txBody>
      </p:sp>
      <p:sp>
        <p:nvSpPr>
          <p:cNvPr id="3" name="Content Placeholder 2"/>
          <p:cNvSpPr>
            <a:spLocks noGrp="1"/>
          </p:cNvSpPr>
          <p:nvPr>
            <p:ph idx="1"/>
          </p:nvPr>
        </p:nvSpPr>
        <p:spPr>
          <a:xfrm>
            <a:off x="6096000" y="1557338"/>
            <a:ext cx="5734420" cy="4144962"/>
          </a:xfrm>
        </p:spPr>
        <p:txBody>
          <a:bodyPr>
            <a:noAutofit/>
          </a:bodyPr>
          <a:lstStyle/>
          <a:p>
            <a:pPr marL="0" indent="0">
              <a:buNone/>
            </a:pPr>
            <a:r>
              <a:rPr lang="en-US" sz="2200" b="1" i="0" dirty="0">
                <a:solidFill>
                  <a:srgbClr val="252327"/>
                </a:solidFill>
                <a:effectLst/>
              </a:rPr>
              <a:t>At the end of this session, you will be able to:</a:t>
            </a:r>
            <a:endParaRPr lang="en-US" sz="2200" b="1" dirty="0">
              <a:effectLst/>
            </a:endParaRPr>
          </a:p>
          <a:p>
            <a:r>
              <a:rPr lang="en-US" sz="2400" b="1" i="0" dirty="0">
                <a:solidFill>
                  <a:srgbClr val="252327"/>
                </a:solidFill>
                <a:effectLst/>
              </a:rPr>
              <a:t>Explain the triangle model </a:t>
            </a:r>
            <a:r>
              <a:rPr lang="en-US" sz="2400" b="0" i="0" dirty="0">
                <a:solidFill>
                  <a:srgbClr val="252327"/>
                </a:solidFill>
                <a:effectLst/>
              </a:rPr>
              <a:t>of social analysis</a:t>
            </a:r>
          </a:p>
          <a:p>
            <a:r>
              <a:rPr lang="en-US" sz="2400" b="0" i="0" dirty="0">
                <a:solidFill>
                  <a:srgbClr val="252327"/>
                </a:solidFill>
                <a:effectLst/>
              </a:rPr>
              <a:t>Define </a:t>
            </a:r>
            <a:r>
              <a:rPr lang="en-US" sz="2400" b="1" i="0" dirty="0">
                <a:solidFill>
                  <a:srgbClr val="252327"/>
                </a:solidFill>
                <a:effectLst/>
              </a:rPr>
              <a:t>key social analysis </a:t>
            </a:r>
            <a:r>
              <a:rPr lang="en-US" sz="2400" b="0" i="0" dirty="0">
                <a:solidFill>
                  <a:srgbClr val="252327"/>
                </a:solidFill>
                <a:effectLst/>
              </a:rPr>
              <a:t>concepts used in this social analysis model</a:t>
            </a:r>
          </a:p>
          <a:p>
            <a:r>
              <a:rPr lang="en-US" sz="2400" b="1" i="0" dirty="0">
                <a:solidFill>
                  <a:srgbClr val="252327"/>
                </a:solidFill>
                <a:effectLst/>
              </a:rPr>
              <a:t>Apply the triangle model </a:t>
            </a:r>
            <a:r>
              <a:rPr lang="en-US" sz="2400" b="0" i="0" dirty="0">
                <a:solidFill>
                  <a:srgbClr val="252327"/>
                </a:solidFill>
                <a:effectLst/>
              </a:rPr>
              <a:t>to examine a social problem</a:t>
            </a:r>
          </a:p>
          <a:p>
            <a:r>
              <a:rPr lang="en-US" sz="2400" b="1" i="0" dirty="0">
                <a:solidFill>
                  <a:srgbClr val="252327"/>
                </a:solidFill>
                <a:effectLst/>
              </a:rPr>
              <a:t>Understand</a:t>
            </a:r>
            <a:r>
              <a:rPr lang="en-US" sz="2400" b="0" i="0" dirty="0">
                <a:solidFill>
                  <a:srgbClr val="252327"/>
                </a:solidFill>
                <a:effectLst/>
              </a:rPr>
              <a:t> how social analysis is linked to social change</a:t>
            </a:r>
          </a:p>
        </p:txBody>
      </p:sp>
      <p:grpSp>
        <p:nvGrpSpPr>
          <p:cNvPr id="7" name="Group 6">
            <a:extLst>
              <a:ext uri="{FF2B5EF4-FFF2-40B4-BE49-F238E27FC236}">
                <a16:creationId xmlns:a16="http://schemas.microsoft.com/office/drawing/2014/main" id="{B471A866-AD9D-447F-8DBC-30E27F908FDE}"/>
              </a:ext>
            </a:extLst>
          </p:cNvPr>
          <p:cNvGrpSpPr/>
          <p:nvPr/>
        </p:nvGrpSpPr>
        <p:grpSpPr>
          <a:xfrm>
            <a:off x="205010" y="225425"/>
            <a:ext cx="5724526" cy="6108536"/>
            <a:chOff x="371475" y="564706"/>
            <a:chExt cx="5724526" cy="6108536"/>
          </a:xfrm>
        </p:grpSpPr>
        <p:pic>
          <p:nvPicPr>
            <p:cNvPr id="8" name="Picture 7" descr="Icon&#10;&#10;Description automatically generated">
              <a:extLst>
                <a:ext uri="{FF2B5EF4-FFF2-40B4-BE49-F238E27FC236}">
                  <a16:creationId xmlns:a16="http://schemas.microsoft.com/office/drawing/2014/main" id="{3885128C-0DFA-429A-89B2-883A46E553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475" y="564706"/>
              <a:ext cx="5574479" cy="5628554"/>
            </a:xfrm>
            <a:prstGeom prst="rect">
              <a:avLst/>
            </a:prstGeom>
          </p:spPr>
        </p:pic>
        <p:sp>
          <p:nvSpPr>
            <p:cNvPr id="9" name="TextBox 8">
              <a:hlinkClick r:id="rId4"/>
              <a:extLst>
                <a:ext uri="{FF2B5EF4-FFF2-40B4-BE49-F238E27FC236}">
                  <a16:creationId xmlns:a16="http://schemas.microsoft.com/office/drawing/2014/main" id="{AF77EAE0-2C94-450A-9A9A-983295FDA240}"/>
                </a:ext>
              </a:extLst>
            </p:cNvPr>
            <p:cNvSpPr txBox="1"/>
            <p:nvPr/>
          </p:nvSpPr>
          <p:spPr>
            <a:xfrm>
              <a:off x="371475" y="6303910"/>
              <a:ext cx="5724526" cy="369332"/>
            </a:xfrm>
            <a:prstGeom prst="rect">
              <a:avLst/>
            </a:prstGeom>
            <a:noFill/>
          </p:spPr>
          <p:txBody>
            <a:bodyPr wrap="square">
              <a:spAutoFit/>
            </a:bodyPr>
            <a:lstStyle/>
            <a:p>
              <a:pPr algn="ctr"/>
              <a:r>
                <a:rPr lang="en-CA" dirty="0"/>
                <a:t>Vector by </a:t>
              </a:r>
              <a:r>
                <a:rPr lang="en-CA" dirty="0" err="1"/>
                <a:t>pch.vector</a:t>
              </a:r>
              <a:r>
                <a:rPr lang="en-CA" dirty="0"/>
                <a:t> - freepik.com</a:t>
              </a:r>
            </a:p>
          </p:txBody>
        </p:sp>
        <p:sp>
          <p:nvSpPr>
            <p:cNvPr id="13" name="Title 1">
              <a:extLst>
                <a:ext uri="{FF2B5EF4-FFF2-40B4-BE49-F238E27FC236}">
                  <a16:creationId xmlns:a16="http://schemas.microsoft.com/office/drawing/2014/main" id="{BFE4CF74-9FE0-4163-84CD-B7113AA2F92C}"/>
                </a:ext>
              </a:extLst>
            </p:cNvPr>
            <p:cNvSpPr txBox="1">
              <a:spLocks/>
            </p:cNvSpPr>
            <p:nvPr/>
          </p:nvSpPr>
          <p:spPr>
            <a:xfrm>
              <a:off x="1059540" y="2422934"/>
              <a:ext cx="1785260" cy="712152"/>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pPr algn="ctr"/>
              <a:r>
                <a:rPr lang="en-CA" sz="4400" spc="300" dirty="0">
                  <a:solidFill>
                    <a:schemeClr val="bg1"/>
                  </a:solidFill>
                </a:rPr>
                <a:t>LEARNING</a:t>
              </a:r>
            </a:p>
          </p:txBody>
        </p:sp>
        <p:sp>
          <p:nvSpPr>
            <p:cNvPr id="14" name="Title 1">
              <a:extLst>
                <a:ext uri="{FF2B5EF4-FFF2-40B4-BE49-F238E27FC236}">
                  <a16:creationId xmlns:a16="http://schemas.microsoft.com/office/drawing/2014/main" id="{04B6DA4B-A5DA-44AC-BC93-A89074B48A17}"/>
                </a:ext>
              </a:extLst>
            </p:cNvPr>
            <p:cNvSpPr txBox="1">
              <a:spLocks/>
            </p:cNvSpPr>
            <p:nvPr/>
          </p:nvSpPr>
          <p:spPr>
            <a:xfrm>
              <a:off x="4087669" y="3832634"/>
              <a:ext cx="1785260" cy="712152"/>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pPr algn="ctr"/>
              <a:r>
                <a:rPr lang="en-CA" sz="4400" spc="300" dirty="0">
                  <a:solidFill>
                    <a:schemeClr val="bg1"/>
                  </a:solidFill>
                </a:rPr>
                <a:t>OUTCOMES</a:t>
              </a:r>
            </a:p>
          </p:txBody>
        </p:sp>
      </p:grpSp>
    </p:spTree>
    <p:extLst>
      <p:ext uri="{BB962C8B-B14F-4D97-AF65-F5344CB8AC3E}">
        <p14:creationId xmlns:p14="http://schemas.microsoft.com/office/powerpoint/2010/main" val="20992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garbage bags on green grass field near body of water during daytime">
            <a:extLst>
              <a:ext uri="{FF2B5EF4-FFF2-40B4-BE49-F238E27FC236}">
                <a16:creationId xmlns:a16="http://schemas.microsoft.com/office/drawing/2014/main" id="{263B0D4E-BDE2-4447-B85A-239C8DC2A8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40"/>
          <a:stretch/>
        </p:blipFill>
        <p:spPr bwMode="auto">
          <a:xfrm>
            <a:off x="-30996" y="0"/>
            <a:ext cx="12290157"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21D3BB3-AB0E-4172-A8FF-55ED6134130A}"/>
              </a:ext>
            </a:extLst>
          </p:cNvPr>
          <p:cNvSpPr/>
          <p:nvPr/>
        </p:nvSpPr>
        <p:spPr>
          <a:xfrm>
            <a:off x="-64578" y="-173421"/>
            <a:ext cx="12354735" cy="7031421"/>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EF02C2B9-7CED-4AA1-AFD5-7132F9704FCD}"/>
              </a:ext>
            </a:extLst>
          </p:cNvPr>
          <p:cNvSpPr/>
          <p:nvPr/>
        </p:nvSpPr>
        <p:spPr>
          <a:xfrm>
            <a:off x="-30996" y="2669580"/>
            <a:ext cx="12321154" cy="1499616"/>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FF74BFBF-7A27-4202-85AA-60ED5B075BA8}"/>
              </a:ext>
            </a:extLst>
          </p:cNvPr>
          <p:cNvSpPr txBox="1">
            <a:spLocks/>
          </p:cNvSpPr>
          <p:nvPr/>
        </p:nvSpPr>
        <p:spPr>
          <a:xfrm>
            <a:off x="0" y="2671240"/>
            <a:ext cx="12290157" cy="1499616"/>
          </a:xfrm>
          <a:prstGeom prst="rect">
            <a:avLst/>
          </a:prstGeom>
        </p:spPr>
        <p:txBody>
          <a:bodyPr vert="horz" lIns="91440" tIns="45720" rIns="91440" bIns="45720" rtlCol="0" anchor="ctr">
            <a:normAutofit fontScale="97500"/>
          </a:bodyPr>
          <a:lstStyle>
            <a:lvl1pPr algn="l" defTabSz="914400" rtl="0" eaLnBrk="1" latinLnBrk="0" hangingPunct="1">
              <a:lnSpc>
                <a:spcPct val="80000"/>
              </a:lnSpc>
              <a:spcBef>
                <a:spcPct val="0"/>
              </a:spcBef>
              <a:buNone/>
              <a:defRPr sz="5000" b="1" kern="1200" cap="all" spc="100" baseline="0">
                <a:solidFill>
                  <a:schemeClr val="tx1">
                    <a:lumMod val="95000"/>
                    <a:lumOff val="5000"/>
                  </a:schemeClr>
                </a:solidFill>
                <a:latin typeface="+mj-lt"/>
                <a:ea typeface="+mj-ea"/>
                <a:cs typeface="+mj-cs"/>
              </a:defRPr>
            </a:lvl1pPr>
          </a:lstStyle>
          <a:p>
            <a:pPr algn="ctr"/>
            <a:r>
              <a:rPr lang="en-US" sz="9600" b="0" spc="300" dirty="0">
                <a:solidFill>
                  <a:schemeClr val="bg1"/>
                </a:solidFill>
                <a:latin typeface="Alégre Sans" panose="02060606060101040101" pitchFamily="18" charset="0"/>
              </a:rPr>
              <a:t>SOCIAL ANALYSIS TRIANGLE MODEL</a:t>
            </a:r>
          </a:p>
        </p:txBody>
      </p:sp>
      <p:sp>
        <p:nvSpPr>
          <p:cNvPr id="8" name="TextBox 7">
            <a:extLst>
              <a:ext uri="{FF2B5EF4-FFF2-40B4-BE49-F238E27FC236}">
                <a16:creationId xmlns:a16="http://schemas.microsoft.com/office/drawing/2014/main" id="{D539D3CC-1395-482A-9C9D-EB2BE6022A7F}"/>
              </a:ext>
            </a:extLst>
          </p:cNvPr>
          <p:cNvSpPr txBox="1"/>
          <p:nvPr/>
        </p:nvSpPr>
        <p:spPr>
          <a:xfrm>
            <a:off x="371475" y="6477381"/>
            <a:ext cx="6162675" cy="369332"/>
          </a:xfrm>
          <a:prstGeom prst="rect">
            <a:avLst/>
          </a:prstGeom>
          <a:noFill/>
        </p:spPr>
        <p:txBody>
          <a:bodyPr wrap="square">
            <a:spAutoFit/>
          </a:bodyPr>
          <a:lstStyle/>
          <a:p>
            <a:r>
              <a:rPr lang="en-US" b="1" dirty="0">
                <a:solidFill>
                  <a:schemeClr val="bg1"/>
                </a:solidFill>
              </a:rPr>
              <a:t>Photo by </a:t>
            </a:r>
            <a:r>
              <a:rPr lang="en-US" b="1" dirty="0">
                <a:solidFill>
                  <a:schemeClr val="bg1"/>
                </a:solidFill>
                <a:hlinkClick r:id="rId4">
                  <a:extLst>
                    <a:ext uri="{A12FA001-AC4F-418D-AE19-62706E023703}">
                      <ahyp:hlinkClr xmlns:ahyp="http://schemas.microsoft.com/office/drawing/2018/hyperlinkcolor" val="tx"/>
                    </a:ext>
                  </a:extLst>
                </a:hlinkClick>
              </a:rPr>
              <a:t>Ariungoo Batzorig</a:t>
            </a:r>
            <a:r>
              <a:rPr lang="en-US" b="1" dirty="0">
                <a:solidFill>
                  <a:schemeClr val="bg1"/>
                </a:solidFill>
              </a:rPr>
              <a:t> on </a:t>
            </a:r>
            <a:r>
              <a:rPr lang="en-US" b="1" dirty="0">
                <a:solidFill>
                  <a:schemeClr val="bg1"/>
                </a:solidFill>
                <a:hlinkClick r:id="rId5">
                  <a:extLst>
                    <a:ext uri="{A12FA001-AC4F-418D-AE19-62706E023703}">
                      <ahyp:hlinkClr xmlns:ahyp="http://schemas.microsoft.com/office/drawing/2018/hyperlinkcolor" val="tx"/>
                    </a:ext>
                  </a:extLst>
                </a:hlinkClick>
              </a:rPr>
              <a:t>Unsplash</a:t>
            </a:r>
            <a:r>
              <a:rPr lang="en-US" b="1" dirty="0">
                <a:solidFill>
                  <a:schemeClr val="bg1"/>
                </a:solidFill>
              </a:rPr>
              <a:t> </a:t>
            </a:r>
            <a:endParaRPr lang="en-CA" b="1" dirty="0">
              <a:solidFill>
                <a:schemeClr val="bg1"/>
              </a:solidFill>
            </a:endParaRPr>
          </a:p>
        </p:txBody>
      </p:sp>
    </p:spTree>
    <p:extLst>
      <p:ext uri="{BB962C8B-B14F-4D97-AF65-F5344CB8AC3E}">
        <p14:creationId xmlns:p14="http://schemas.microsoft.com/office/powerpoint/2010/main" val="943683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2239" y="68084"/>
            <a:ext cx="11448286" cy="1200329"/>
          </a:xfrm>
          <a:prstGeom prst="rect">
            <a:avLst/>
          </a:prstGeom>
        </p:spPr>
        <p:txBody>
          <a:bodyPr>
            <a:normAutofit/>
          </a:bodyPr>
          <a:lstStyle>
            <a:defPPr>
              <a:defRPr lang="en-US"/>
            </a:defPPr>
            <a:lvl1pPr>
              <a:lnSpc>
                <a:spcPct val="90000"/>
              </a:lnSpc>
              <a:spcBef>
                <a:spcPct val="0"/>
              </a:spcBef>
              <a:buNone/>
              <a:defRPr sz="8000">
                <a:latin typeface="Alégre Sans" panose="02060606060101040101" pitchFamily="18" charset="0"/>
                <a:ea typeface="+mj-ea"/>
                <a:cs typeface="+mj-cs"/>
              </a:defRPr>
            </a:lvl1pPr>
          </a:lstStyle>
          <a:p>
            <a:r>
              <a:rPr lang="en-GB" dirty="0"/>
              <a:t>SOCIAL ANALYSIS – TRIANGLE MODEL</a:t>
            </a:r>
          </a:p>
        </p:txBody>
      </p:sp>
      <p:sp>
        <p:nvSpPr>
          <p:cNvPr id="7" name="TextBox 6">
            <a:extLst>
              <a:ext uri="{FF2B5EF4-FFF2-40B4-BE49-F238E27FC236}">
                <a16:creationId xmlns:a16="http://schemas.microsoft.com/office/drawing/2014/main" id="{4C311C09-3FB9-40B8-A49D-E7B03AD32E88}"/>
              </a:ext>
            </a:extLst>
          </p:cNvPr>
          <p:cNvSpPr txBox="1"/>
          <p:nvPr/>
        </p:nvSpPr>
        <p:spPr>
          <a:xfrm>
            <a:off x="371475" y="1557338"/>
            <a:ext cx="5724525" cy="3970318"/>
          </a:xfrm>
          <a:prstGeom prst="rect">
            <a:avLst/>
          </a:prstGeom>
          <a:noFill/>
        </p:spPr>
        <p:txBody>
          <a:bodyPr wrap="square">
            <a:spAutoFit/>
          </a:bodyPr>
          <a:lstStyle/>
          <a:p>
            <a:r>
              <a:rPr lang="en-US" sz="2800" b="0" i="0" dirty="0">
                <a:effectLst/>
              </a:rPr>
              <a:t>In the end, thinking critically about ourselves can help us engage in and see the usefulness of a social analysis of a social problem. </a:t>
            </a:r>
          </a:p>
          <a:p>
            <a:endParaRPr lang="en-US" sz="2800" dirty="0"/>
          </a:p>
          <a:p>
            <a:r>
              <a:rPr lang="en-US" sz="2800" b="0" i="0" dirty="0">
                <a:effectLst/>
              </a:rPr>
              <a:t>Now, we need to look at how to do a social analysis using a specific model.</a:t>
            </a:r>
          </a:p>
          <a:p>
            <a:endParaRPr lang="en-US" sz="2800" dirty="0"/>
          </a:p>
          <a:p>
            <a:r>
              <a:rPr lang="en-US" sz="2800" dirty="0"/>
              <a:t>We will use the </a:t>
            </a:r>
            <a:r>
              <a:rPr lang="en-US" sz="2800" b="0" i="0" dirty="0">
                <a:effectLst/>
              </a:rPr>
              <a:t>triangle model.</a:t>
            </a:r>
            <a:endParaRPr lang="en-CA" sz="2800" dirty="0"/>
          </a:p>
        </p:txBody>
      </p:sp>
      <p:pic>
        <p:nvPicPr>
          <p:cNvPr id="9" name="Picture 8" descr="Diagram&#10;&#10;Description automatically generated">
            <a:extLst>
              <a:ext uri="{FF2B5EF4-FFF2-40B4-BE49-F238E27FC236}">
                <a16:creationId xmlns:a16="http://schemas.microsoft.com/office/drawing/2014/main" id="{346A7535-A4F9-4743-AB20-5F89B9F2D8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3471" y="1661188"/>
            <a:ext cx="5527054" cy="4187162"/>
          </a:xfrm>
          <a:prstGeom prst="rect">
            <a:avLst/>
          </a:prstGeom>
        </p:spPr>
      </p:pic>
      <p:sp>
        <p:nvSpPr>
          <p:cNvPr id="6" name="TextBox 5">
            <a:extLst>
              <a:ext uri="{FF2B5EF4-FFF2-40B4-BE49-F238E27FC236}">
                <a16:creationId xmlns:a16="http://schemas.microsoft.com/office/drawing/2014/main" id="{B2B192AF-D726-4FD7-88C6-DD853EC4B1F1}"/>
              </a:ext>
            </a:extLst>
          </p:cNvPr>
          <p:cNvSpPr txBox="1"/>
          <p:nvPr/>
        </p:nvSpPr>
        <p:spPr>
          <a:xfrm>
            <a:off x="6096000" y="6220838"/>
            <a:ext cx="6084888" cy="584775"/>
          </a:xfrm>
          <a:prstGeom prst="rect">
            <a:avLst/>
          </a:prstGeom>
          <a:noFill/>
        </p:spPr>
        <p:txBody>
          <a:bodyPr wrap="square">
            <a:spAutoFit/>
          </a:bodyPr>
          <a:lstStyle/>
          <a:p>
            <a:pPr algn="ctr"/>
            <a:r>
              <a:rPr lang="en-US" sz="1600" b="1" i="0" dirty="0">
                <a:effectLst/>
              </a:rPr>
              <a:t>“The Triangle Model of Social Analysis” by Chet Singh, Centennial College is licensed under a </a:t>
            </a:r>
            <a:r>
              <a:rPr lang="en-US" sz="1600" b="1" i="0" u="none" strike="noStrike" dirty="0">
                <a:effectLst/>
                <a:hlinkClick r:id="rId4">
                  <a:extLst>
                    <a:ext uri="{A12FA001-AC4F-418D-AE19-62706E023703}">
                      <ahyp:hlinkClr xmlns:ahyp="http://schemas.microsoft.com/office/drawing/2018/hyperlinkcolor" val="tx"/>
                    </a:ext>
                  </a:extLst>
                </a:hlinkClick>
              </a:rPr>
              <a:t>CC BY-NC-SA 4.0 International License.</a:t>
            </a:r>
            <a:endParaRPr lang="en-CA" sz="1600" b="1" dirty="0"/>
          </a:p>
        </p:txBody>
      </p:sp>
    </p:spTree>
    <p:extLst>
      <p:ext uri="{BB962C8B-B14F-4D97-AF65-F5344CB8AC3E}">
        <p14:creationId xmlns:p14="http://schemas.microsoft.com/office/powerpoint/2010/main" val="45106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49C9EA-2DE7-4AEF-A20A-A2388EE12E3B}"/>
              </a:ext>
            </a:extLst>
          </p:cNvPr>
          <p:cNvPicPr>
            <a:picLocks noChangeAspect="1"/>
          </p:cNvPicPr>
          <p:nvPr/>
        </p:nvPicPr>
        <p:blipFill rotWithShape="1">
          <a:blip r:embed="rId3"/>
          <a:srcRect l="28352" t="22424" r="30124" b="31263"/>
          <a:stretch/>
        </p:blipFill>
        <p:spPr>
          <a:xfrm>
            <a:off x="2512979" y="1557338"/>
            <a:ext cx="7047180" cy="4912454"/>
          </a:xfrm>
          <a:prstGeom prst="rect">
            <a:avLst/>
          </a:prstGeom>
        </p:spPr>
      </p:pic>
      <p:sp>
        <p:nvSpPr>
          <p:cNvPr id="5" name="TextBox 4"/>
          <p:cNvSpPr txBox="1"/>
          <p:nvPr/>
        </p:nvSpPr>
        <p:spPr>
          <a:xfrm>
            <a:off x="372239" y="68084"/>
            <a:ext cx="5384086" cy="1200329"/>
          </a:xfrm>
          <a:prstGeom prst="rect">
            <a:avLst/>
          </a:prstGeom>
        </p:spPr>
        <p:txBody>
          <a:bodyPr>
            <a:normAutofit/>
          </a:bodyPr>
          <a:lstStyle>
            <a:defPPr>
              <a:defRPr lang="en-US"/>
            </a:defPPr>
            <a:lvl1pPr>
              <a:lnSpc>
                <a:spcPct val="90000"/>
              </a:lnSpc>
              <a:spcBef>
                <a:spcPct val="0"/>
              </a:spcBef>
              <a:buNone/>
              <a:defRPr sz="8000">
                <a:latin typeface="Alégre Sans" panose="02060606060101040101" pitchFamily="18" charset="0"/>
                <a:ea typeface="+mj-ea"/>
                <a:cs typeface="+mj-cs"/>
              </a:defRPr>
            </a:lvl1pPr>
          </a:lstStyle>
          <a:p>
            <a:r>
              <a:rPr lang="en-GB" dirty="0"/>
              <a:t>SOCIAL ANALYSIS</a:t>
            </a:r>
          </a:p>
        </p:txBody>
      </p:sp>
      <p:sp>
        <p:nvSpPr>
          <p:cNvPr id="6" name="TextBox 5">
            <a:extLst>
              <a:ext uri="{FF2B5EF4-FFF2-40B4-BE49-F238E27FC236}">
                <a16:creationId xmlns:a16="http://schemas.microsoft.com/office/drawing/2014/main" id="{9D4E8BA2-F105-46CF-AE1B-DCD1A74876DA}"/>
              </a:ext>
            </a:extLst>
          </p:cNvPr>
          <p:cNvSpPr txBox="1"/>
          <p:nvPr/>
        </p:nvSpPr>
        <p:spPr>
          <a:xfrm>
            <a:off x="372239" y="1219705"/>
            <a:ext cx="4141147" cy="675266"/>
          </a:xfrm>
          <a:prstGeom prst="rect">
            <a:avLst/>
          </a:prstGeom>
        </p:spPr>
        <p:txBody>
          <a:bodyPr>
            <a:normAutofit/>
          </a:bodyPr>
          <a:lstStyle>
            <a:defPPr>
              <a:defRPr lang="en-US"/>
            </a:defPPr>
            <a:lvl1pPr>
              <a:lnSpc>
                <a:spcPct val="90000"/>
              </a:lnSpc>
              <a:spcBef>
                <a:spcPct val="0"/>
              </a:spcBef>
              <a:buNone/>
              <a:defRPr sz="8000">
                <a:latin typeface="Alégre Sans" panose="02060606060101040101" pitchFamily="18" charset="0"/>
                <a:ea typeface="+mj-ea"/>
                <a:cs typeface="+mj-cs"/>
              </a:defRPr>
            </a:lvl1pPr>
          </a:lstStyle>
          <a:p>
            <a:r>
              <a:rPr lang="en-GB" sz="3200" dirty="0"/>
              <a:t>TRIANGLE MODEL OF SOCIAL ANALYSIS</a:t>
            </a:r>
          </a:p>
        </p:txBody>
      </p:sp>
      <p:sp>
        <p:nvSpPr>
          <p:cNvPr id="7" name="TextBox 6">
            <a:extLst>
              <a:ext uri="{FF2B5EF4-FFF2-40B4-BE49-F238E27FC236}">
                <a16:creationId xmlns:a16="http://schemas.microsoft.com/office/drawing/2014/main" id="{32CA9923-7272-459F-9519-7654C737BA3D}"/>
              </a:ext>
            </a:extLst>
          </p:cNvPr>
          <p:cNvSpPr txBox="1"/>
          <p:nvPr/>
        </p:nvSpPr>
        <p:spPr>
          <a:xfrm>
            <a:off x="372239" y="6390583"/>
            <a:ext cx="11448286" cy="338554"/>
          </a:xfrm>
          <a:prstGeom prst="rect">
            <a:avLst/>
          </a:prstGeom>
          <a:noFill/>
        </p:spPr>
        <p:txBody>
          <a:bodyPr wrap="square">
            <a:spAutoFit/>
          </a:bodyPr>
          <a:lstStyle/>
          <a:p>
            <a:pPr algn="ctr"/>
            <a:r>
              <a:rPr lang="en-US" sz="1600" b="1" i="0" dirty="0">
                <a:effectLst/>
              </a:rPr>
              <a:t>“The Triangle Model of Social Analysis” by Chet Singh, Centennial College is licensed under a </a:t>
            </a:r>
            <a:r>
              <a:rPr lang="en-US" sz="1600" b="1" i="0" u="none" strike="noStrike" dirty="0">
                <a:effectLst/>
                <a:hlinkClick r:id="rId4">
                  <a:extLst>
                    <a:ext uri="{A12FA001-AC4F-418D-AE19-62706E023703}">
                      <ahyp:hlinkClr xmlns:ahyp="http://schemas.microsoft.com/office/drawing/2018/hyperlinkcolor" val="tx"/>
                    </a:ext>
                  </a:extLst>
                </a:hlinkClick>
              </a:rPr>
              <a:t>CC BY-NC-SA 4.0 International License.</a:t>
            </a:r>
            <a:endParaRPr lang="en-CA" sz="1600" b="1" dirty="0"/>
          </a:p>
        </p:txBody>
      </p:sp>
    </p:spTree>
    <p:extLst>
      <p:ext uri="{BB962C8B-B14F-4D97-AF65-F5344CB8AC3E}">
        <p14:creationId xmlns:p14="http://schemas.microsoft.com/office/powerpoint/2010/main" val="859020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06FEFD-E4D5-4FD2-BE4E-0D376919885A}"/>
              </a:ext>
            </a:extLst>
          </p:cNvPr>
          <p:cNvPicPr>
            <a:picLocks noChangeAspect="1"/>
          </p:cNvPicPr>
          <p:nvPr/>
        </p:nvPicPr>
        <p:blipFill rotWithShape="1">
          <a:blip r:embed="rId3"/>
          <a:srcRect l="29358" t="993" r="29981" b="51954"/>
          <a:stretch/>
        </p:blipFill>
        <p:spPr>
          <a:xfrm>
            <a:off x="2740695" y="1303035"/>
            <a:ext cx="6810698" cy="4925879"/>
          </a:xfrm>
          <a:prstGeom prst="rect">
            <a:avLst/>
          </a:prstGeom>
        </p:spPr>
      </p:pic>
      <p:sp>
        <p:nvSpPr>
          <p:cNvPr id="5" name="TextBox 4"/>
          <p:cNvSpPr txBox="1"/>
          <p:nvPr/>
        </p:nvSpPr>
        <p:spPr>
          <a:xfrm>
            <a:off x="372239" y="68084"/>
            <a:ext cx="5384086" cy="1200329"/>
          </a:xfrm>
          <a:prstGeom prst="rect">
            <a:avLst/>
          </a:prstGeom>
        </p:spPr>
        <p:txBody>
          <a:bodyPr>
            <a:normAutofit/>
          </a:bodyPr>
          <a:lstStyle>
            <a:defPPr>
              <a:defRPr lang="en-US"/>
            </a:defPPr>
            <a:lvl1pPr>
              <a:lnSpc>
                <a:spcPct val="90000"/>
              </a:lnSpc>
              <a:spcBef>
                <a:spcPct val="0"/>
              </a:spcBef>
              <a:buNone/>
              <a:defRPr sz="8000">
                <a:latin typeface="Alégre Sans" panose="02060606060101040101" pitchFamily="18" charset="0"/>
                <a:ea typeface="+mj-ea"/>
                <a:cs typeface="+mj-cs"/>
              </a:defRPr>
            </a:lvl1pPr>
          </a:lstStyle>
          <a:p>
            <a:r>
              <a:rPr lang="en-GB" dirty="0"/>
              <a:t>SOCIAL ANALYSIS</a:t>
            </a:r>
          </a:p>
        </p:txBody>
      </p:sp>
      <p:sp>
        <p:nvSpPr>
          <p:cNvPr id="6" name="TextBox 5">
            <a:extLst>
              <a:ext uri="{FF2B5EF4-FFF2-40B4-BE49-F238E27FC236}">
                <a16:creationId xmlns:a16="http://schemas.microsoft.com/office/drawing/2014/main" id="{9D4E8BA2-F105-46CF-AE1B-DCD1A74876DA}"/>
              </a:ext>
            </a:extLst>
          </p:cNvPr>
          <p:cNvSpPr txBox="1"/>
          <p:nvPr/>
        </p:nvSpPr>
        <p:spPr>
          <a:xfrm>
            <a:off x="372239" y="1219705"/>
            <a:ext cx="4141147" cy="675266"/>
          </a:xfrm>
          <a:prstGeom prst="rect">
            <a:avLst/>
          </a:prstGeom>
        </p:spPr>
        <p:txBody>
          <a:bodyPr>
            <a:normAutofit/>
          </a:bodyPr>
          <a:lstStyle>
            <a:defPPr>
              <a:defRPr lang="en-US"/>
            </a:defPPr>
            <a:lvl1pPr>
              <a:lnSpc>
                <a:spcPct val="90000"/>
              </a:lnSpc>
              <a:spcBef>
                <a:spcPct val="0"/>
              </a:spcBef>
              <a:buNone/>
              <a:defRPr sz="8000">
                <a:latin typeface="Alégre Sans" panose="02060606060101040101" pitchFamily="18" charset="0"/>
                <a:ea typeface="+mj-ea"/>
                <a:cs typeface="+mj-cs"/>
              </a:defRPr>
            </a:lvl1pPr>
          </a:lstStyle>
          <a:p>
            <a:r>
              <a:rPr lang="en-GB" sz="3200" dirty="0"/>
              <a:t>TRIANGLE MODEL OF SOCIAL ANALYSIS</a:t>
            </a:r>
          </a:p>
        </p:txBody>
      </p:sp>
      <p:sp>
        <p:nvSpPr>
          <p:cNvPr id="7" name="TextBox 6">
            <a:extLst>
              <a:ext uri="{FF2B5EF4-FFF2-40B4-BE49-F238E27FC236}">
                <a16:creationId xmlns:a16="http://schemas.microsoft.com/office/drawing/2014/main" id="{CDBC3A9F-2C0C-4267-8720-AD9B07B505CF}"/>
              </a:ext>
            </a:extLst>
          </p:cNvPr>
          <p:cNvSpPr txBox="1"/>
          <p:nvPr/>
        </p:nvSpPr>
        <p:spPr>
          <a:xfrm>
            <a:off x="372239" y="6390583"/>
            <a:ext cx="11448286" cy="338554"/>
          </a:xfrm>
          <a:prstGeom prst="rect">
            <a:avLst/>
          </a:prstGeom>
          <a:noFill/>
        </p:spPr>
        <p:txBody>
          <a:bodyPr wrap="square">
            <a:spAutoFit/>
          </a:bodyPr>
          <a:lstStyle/>
          <a:p>
            <a:pPr algn="ctr"/>
            <a:r>
              <a:rPr lang="en-US" sz="1600" b="1" i="0" dirty="0">
                <a:effectLst/>
              </a:rPr>
              <a:t>“The Triangle Model of Social Analysis” by Chet Singh, Centennial College is licensed under a </a:t>
            </a:r>
            <a:r>
              <a:rPr lang="en-US" sz="1600" b="1" i="0" u="none" strike="noStrike" dirty="0">
                <a:effectLst/>
                <a:hlinkClick r:id="rId4">
                  <a:extLst>
                    <a:ext uri="{A12FA001-AC4F-418D-AE19-62706E023703}">
                      <ahyp:hlinkClr xmlns:ahyp="http://schemas.microsoft.com/office/drawing/2018/hyperlinkcolor" val="tx"/>
                    </a:ext>
                  </a:extLst>
                </a:hlinkClick>
              </a:rPr>
              <a:t>CC BY-NC-SA 4.0 International License.</a:t>
            </a:r>
            <a:endParaRPr lang="en-CA" sz="1600" b="1" dirty="0"/>
          </a:p>
        </p:txBody>
      </p:sp>
    </p:spTree>
    <p:extLst>
      <p:ext uri="{BB962C8B-B14F-4D97-AF65-F5344CB8AC3E}">
        <p14:creationId xmlns:p14="http://schemas.microsoft.com/office/powerpoint/2010/main" val="1094495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8DD5544-9820-4627-9354-5F2C32756BB9}"/>
              </a:ext>
            </a:extLst>
          </p:cNvPr>
          <p:cNvPicPr>
            <a:picLocks noChangeAspect="1"/>
          </p:cNvPicPr>
          <p:nvPr/>
        </p:nvPicPr>
        <p:blipFill rotWithShape="1">
          <a:blip r:embed="rId3"/>
          <a:srcRect l="29646" t="16092" r="30990" b="38391"/>
          <a:stretch/>
        </p:blipFill>
        <p:spPr>
          <a:xfrm>
            <a:off x="2780859" y="1485900"/>
            <a:ext cx="6607513" cy="4775200"/>
          </a:xfrm>
          <a:prstGeom prst="rect">
            <a:avLst/>
          </a:prstGeom>
        </p:spPr>
      </p:pic>
      <p:sp>
        <p:nvSpPr>
          <p:cNvPr id="5" name="TextBox 4"/>
          <p:cNvSpPr txBox="1"/>
          <p:nvPr/>
        </p:nvSpPr>
        <p:spPr>
          <a:xfrm>
            <a:off x="372239" y="68084"/>
            <a:ext cx="5384086" cy="1200329"/>
          </a:xfrm>
          <a:prstGeom prst="rect">
            <a:avLst/>
          </a:prstGeom>
        </p:spPr>
        <p:txBody>
          <a:bodyPr>
            <a:normAutofit/>
          </a:bodyPr>
          <a:lstStyle>
            <a:defPPr>
              <a:defRPr lang="en-US"/>
            </a:defPPr>
            <a:lvl1pPr>
              <a:lnSpc>
                <a:spcPct val="90000"/>
              </a:lnSpc>
              <a:spcBef>
                <a:spcPct val="0"/>
              </a:spcBef>
              <a:buNone/>
              <a:defRPr sz="8000">
                <a:latin typeface="Alégre Sans" panose="02060606060101040101" pitchFamily="18" charset="0"/>
                <a:ea typeface="+mj-ea"/>
                <a:cs typeface="+mj-cs"/>
              </a:defRPr>
            </a:lvl1pPr>
          </a:lstStyle>
          <a:p>
            <a:r>
              <a:rPr lang="en-GB" dirty="0"/>
              <a:t>SOCIAL ANALYSIS</a:t>
            </a:r>
          </a:p>
        </p:txBody>
      </p:sp>
      <p:sp>
        <p:nvSpPr>
          <p:cNvPr id="6" name="TextBox 5">
            <a:extLst>
              <a:ext uri="{FF2B5EF4-FFF2-40B4-BE49-F238E27FC236}">
                <a16:creationId xmlns:a16="http://schemas.microsoft.com/office/drawing/2014/main" id="{9D4E8BA2-F105-46CF-AE1B-DCD1A74876DA}"/>
              </a:ext>
            </a:extLst>
          </p:cNvPr>
          <p:cNvSpPr txBox="1"/>
          <p:nvPr/>
        </p:nvSpPr>
        <p:spPr>
          <a:xfrm>
            <a:off x="372239" y="1219705"/>
            <a:ext cx="4141147" cy="675266"/>
          </a:xfrm>
          <a:prstGeom prst="rect">
            <a:avLst/>
          </a:prstGeom>
        </p:spPr>
        <p:txBody>
          <a:bodyPr>
            <a:normAutofit/>
          </a:bodyPr>
          <a:lstStyle>
            <a:defPPr>
              <a:defRPr lang="en-US"/>
            </a:defPPr>
            <a:lvl1pPr>
              <a:lnSpc>
                <a:spcPct val="90000"/>
              </a:lnSpc>
              <a:spcBef>
                <a:spcPct val="0"/>
              </a:spcBef>
              <a:buNone/>
              <a:defRPr sz="8000">
                <a:latin typeface="Alégre Sans" panose="02060606060101040101" pitchFamily="18" charset="0"/>
                <a:ea typeface="+mj-ea"/>
                <a:cs typeface="+mj-cs"/>
              </a:defRPr>
            </a:lvl1pPr>
          </a:lstStyle>
          <a:p>
            <a:r>
              <a:rPr lang="en-GB" sz="3200" dirty="0"/>
              <a:t>TRIANGLE MODEL OF SOCIAL ANALYSIS</a:t>
            </a:r>
          </a:p>
        </p:txBody>
      </p:sp>
      <p:sp>
        <p:nvSpPr>
          <p:cNvPr id="7" name="TextBox 6">
            <a:extLst>
              <a:ext uri="{FF2B5EF4-FFF2-40B4-BE49-F238E27FC236}">
                <a16:creationId xmlns:a16="http://schemas.microsoft.com/office/drawing/2014/main" id="{4805C0A6-BA17-4BE2-ADFC-CA3CB27BB4B7}"/>
              </a:ext>
            </a:extLst>
          </p:cNvPr>
          <p:cNvSpPr txBox="1"/>
          <p:nvPr/>
        </p:nvSpPr>
        <p:spPr>
          <a:xfrm>
            <a:off x="372239" y="6390583"/>
            <a:ext cx="11448286" cy="338554"/>
          </a:xfrm>
          <a:prstGeom prst="rect">
            <a:avLst/>
          </a:prstGeom>
          <a:noFill/>
        </p:spPr>
        <p:txBody>
          <a:bodyPr wrap="square">
            <a:spAutoFit/>
          </a:bodyPr>
          <a:lstStyle/>
          <a:p>
            <a:pPr algn="ctr"/>
            <a:r>
              <a:rPr lang="en-US" sz="1600" b="1" i="0" dirty="0">
                <a:effectLst/>
              </a:rPr>
              <a:t>“The Triangle Model of Social Analysis” by Chet Singh, Centennial College is licensed under a </a:t>
            </a:r>
            <a:r>
              <a:rPr lang="en-US" sz="1600" b="1" i="0" u="none" strike="noStrike" dirty="0">
                <a:effectLst/>
                <a:hlinkClick r:id="rId4">
                  <a:extLst>
                    <a:ext uri="{A12FA001-AC4F-418D-AE19-62706E023703}">
                      <ahyp:hlinkClr xmlns:ahyp="http://schemas.microsoft.com/office/drawing/2018/hyperlinkcolor" val="tx"/>
                    </a:ext>
                  </a:extLst>
                </a:hlinkClick>
              </a:rPr>
              <a:t>CC BY-NC-SA 4.0 International License.</a:t>
            </a:r>
            <a:endParaRPr lang="en-CA" sz="1600" b="1" dirty="0"/>
          </a:p>
        </p:txBody>
      </p:sp>
    </p:spTree>
    <p:extLst>
      <p:ext uri="{BB962C8B-B14F-4D97-AF65-F5344CB8AC3E}">
        <p14:creationId xmlns:p14="http://schemas.microsoft.com/office/powerpoint/2010/main" val="3268001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50b3b13055128d4b911dc0d83bb3abfa969adcba"/>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42886</TotalTime>
  <Words>3337</Words>
  <Application>Microsoft Office PowerPoint</Application>
  <PresentationFormat>Widescreen</PresentationFormat>
  <Paragraphs>348</Paragraphs>
  <Slides>37</Slides>
  <Notes>37</Notes>
  <HiddenSlides>0</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Alégre Sans</vt:lpstr>
      <vt:lpstr>Arial</vt:lpstr>
      <vt:lpstr>Calibri</vt:lpstr>
      <vt:lpstr>Noto Serif</vt:lpstr>
      <vt:lpstr>Office Theme</vt:lpstr>
      <vt:lpstr>SOCIAL ANALYSIS TRIANGLE MODEL</vt:lpstr>
      <vt:lpstr>PowerPoint Presentation</vt:lpstr>
      <vt:lpstr>AGENDA</vt:lpstr>
      <vt:lpstr>LEARNING OUTCOMES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Citizenship</dc:title>
  <dc:creator>Selom Chapman-Nyaho</dc:creator>
  <cp:lastModifiedBy>Paul Martin</cp:lastModifiedBy>
  <cp:revision>253</cp:revision>
  <dcterms:created xsi:type="dcterms:W3CDTF">2014-09-21T13:52:42Z</dcterms:created>
  <dcterms:modified xsi:type="dcterms:W3CDTF">2022-05-02T13:12:33Z</dcterms:modified>
</cp:coreProperties>
</file>